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281" r:id="rId4"/>
    <p:sldId id="272" r:id="rId5"/>
    <p:sldId id="280" r:id="rId6"/>
    <p:sldId id="269" r:id="rId7"/>
    <p:sldId id="289" r:id="rId8"/>
    <p:sldId id="307" r:id="rId9"/>
    <p:sldId id="309" r:id="rId10"/>
    <p:sldId id="310" r:id="rId11"/>
    <p:sldId id="273" r:id="rId12"/>
    <p:sldId id="275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82" r:id="rId22"/>
    <p:sldId id="301" r:id="rId23"/>
    <p:sldId id="283" r:id="rId24"/>
    <p:sldId id="286" r:id="rId25"/>
    <p:sldId id="287" r:id="rId26"/>
    <p:sldId id="285" r:id="rId27"/>
    <p:sldId id="306" r:id="rId28"/>
    <p:sldId id="274" r:id="rId29"/>
    <p:sldId id="298" r:id="rId30"/>
    <p:sldId id="299" r:id="rId31"/>
    <p:sldId id="276" r:id="rId32"/>
    <p:sldId id="302" r:id="rId33"/>
    <p:sldId id="277" r:id="rId34"/>
    <p:sldId id="308" r:id="rId35"/>
    <p:sldId id="311" r:id="rId36"/>
    <p:sldId id="303" r:id="rId37"/>
    <p:sldId id="304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E7C"/>
    <a:srgbClr val="031442"/>
    <a:srgbClr val="DCDFE2"/>
    <a:srgbClr val="79D2D4"/>
    <a:srgbClr val="127C7F"/>
    <a:srgbClr val="1BB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491BE-FEB9-569E-056E-2B62A47B5109}" v="7" dt="2025-03-24T17:30:42.981"/>
    <p1510:client id="{7B8C1295-8D0C-B9E9-52F4-74AE8365B941}" v="3" dt="2025-03-24T18:34:35.240"/>
    <p1510:client id="{8A6FF987-7950-1E00-F91C-B622C5DC298C}" v="6" dt="2025-03-24T17:48:36.257"/>
    <p1510:client id="{A683AA4E-6FA7-F192-FFD5-31743AFA2B47}" v="13" dt="2025-03-24T02:54:50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217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2CF34-D4B1-41F5-BD47-26393D7A6DB0}" type="doc">
      <dgm:prSet loTypeId="urn:microsoft.com/office/officeart/2005/8/layout/cycle1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6FB2215-DD8D-4F21-97CD-633204315C4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Reduce Storage</a:t>
          </a:r>
          <a:endParaRPr lang="en-US"/>
        </a:p>
      </dgm:t>
    </dgm:pt>
    <dgm:pt modelId="{04FF2DCF-1953-48AD-95DA-689BB18AF910}" type="parTrans" cxnId="{31D6F711-2843-4F85-B290-5888444D65B5}">
      <dgm:prSet/>
      <dgm:spPr/>
      <dgm:t>
        <a:bodyPr/>
        <a:lstStyle/>
        <a:p>
          <a:endParaRPr lang="en-US"/>
        </a:p>
      </dgm:t>
    </dgm:pt>
    <dgm:pt modelId="{11BD071A-D3B7-4F07-89E4-1FDF590036CE}" type="sibTrans" cxnId="{31D6F711-2843-4F85-B290-5888444D65B5}">
      <dgm:prSet/>
      <dgm:spPr/>
      <dgm:t>
        <a:bodyPr/>
        <a:lstStyle/>
        <a:p>
          <a:endParaRPr lang="en-US"/>
        </a:p>
      </dgm:t>
    </dgm:pt>
    <dgm:pt modelId="{D18537D6-779E-43EE-AA25-473E6FB01D7E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Improve I/O</a:t>
          </a:r>
          <a:endParaRPr lang="en-US"/>
        </a:p>
      </dgm:t>
    </dgm:pt>
    <dgm:pt modelId="{13A29D35-6CA9-422D-824D-16049D4C7BBC}" type="parTrans" cxnId="{CF142DA9-82E5-487B-99C0-4E3D7E18FA2F}">
      <dgm:prSet/>
      <dgm:spPr/>
      <dgm:t>
        <a:bodyPr/>
        <a:lstStyle/>
        <a:p>
          <a:endParaRPr lang="en-US"/>
        </a:p>
      </dgm:t>
    </dgm:pt>
    <dgm:pt modelId="{08EE709E-A714-4D93-9474-B53AA25E8C81}" type="sibTrans" cxnId="{CF142DA9-82E5-487B-99C0-4E3D7E18FA2F}">
      <dgm:prSet/>
      <dgm:spPr/>
      <dgm:t>
        <a:bodyPr/>
        <a:lstStyle/>
        <a:p>
          <a:endParaRPr lang="en-US"/>
        </a:p>
      </dgm:t>
    </dgm:pt>
    <dgm:pt modelId="{B8E62C61-C603-469C-8164-97F3D939E032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Optimize Memory</a:t>
          </a:r>
          <a:endParaRPr lang="en-US"/>
        </a:p>
      </dgm:t>
    </dgm:pt>
    <dgm:pt modelId="{E520B54F-9A1E-48E3-BC06-164CC24F6CBD}" type="parTrans" cxnId="{CE7F2300-63EA-4571-AC68-FBFC2C887EAE}">
      <dgm:prSet/>
      <dgm:spPr/>
      <dgm:t>
        <a:bodyPr/>
        <a:lstStyle/>
        <a:p>
          <a:endParaRPr lang="en-US"/>
        </a:p>
      </dgm:t>
    </dgm:pt>
    <dgm:pt modelId="{E231A3CA-8D23-44A9-82AE-8A3491F55EA2}" type="sibTrans" cxnId="{CE7F2300-63EA-4571-AC68-FBFC2C887EAE}">
      <dgm:prSet/>
      <dgm:spPr/>
      <dgm:t>
        <a:bodyPr/>
        <a:lstStyle/>
        <a:p>
          <a:endParaRPr lang="en-US"/>
        </a:p>
      </dgm:t>
    </dgm:pt>
    <dgm:pt modelId="{D38E2F8E-986C-4DB1-9ED6-0394F78A931E}" type="pres">
      <dgm:prSet presAssocID="{CB12CF34-D4B1-41F5-BD47-26393D7A6DB0}" presName="cycle" presStyleCnt="0">
        <dgm:presLayoutVars>
          <dgm:dir/>
          <dgm:resizeHandles val="exact"/>
        </dgm:presLayoutVars>
      </dgm:prSet>
      <dgm:spPr/>
    </dgm:pt>
    <dgm:pt modelId="{17C6023C-37D4-4812-990F-2278EE072EE1}" type="pres">
      <dgm:prSet presAssocID="{86FB2215-DD8D-4F21-97CD-633204315C45}" presName="dummy" presStyleCnt="0"/>
      <dgm:spPr/>
    </dgm:pt>
    <dgm:pt modelId="{5A30CB27-3F3C-4407-8FB0-6E2D4141B98C}" type="pres">
      <dgm:prSet presAssocID="{86FB2215-DD8D-4F21-97CD-633204315C45}" presName="node" presStyleLbl="revTx" presStyleIdx="0" presStyleCnt="3">
        <dgm:presLayoutVars>
          <dgm:bulletEnabled val="1"/>
        </dgm:presLayoutVars>
      </dgm:prSet>
      <dgm:spPr/>
    </dgm:pt>
    <dgm:pt modelId="{89D948A2-8B81-49DF-81B9-E30C4F498BE1}" type="pres">
      <dgm:prSet presAssocID="{11BD071A-D3B7-4F07-89E4-1FDF590036CE}" presName="sibTrans" presStyleLbl="node1" presStyleIdx="0" presStyleCnt="3"/>
      <dgm:spPr/>
    </dgm:pt>
    <dgm:pt modelId="{F0392C55-5EDF-4F0E-A8F2-7D2FF0EC893A}" type="pres">
      <dgm:prSet presAssocID="{D18537D6-779E-43EE-AA25-473E6FB01D7E}" presName="dummy" presStyleCnt="0"/>
      <dgm:spPr/>
    </dgm:pt>
    <dgm:pt modelId="{CC4DD5CD-B039-4389-85C3-0CB770DEB87E}" type="pres">
      <dgm:prSet presAssocID="{D18537D6-779E-43EE-AA25-473E6FB01D7E}" presName="node" presStyleLbl="revTx" presStyleIdx="1" presStyleCnt="3">
        <dgm:presLayoutVars>
          <dgm:bulletEnabled val="1"/>
        </dgm:presLayoutVars>
      </dgm:prSet>
      <dgm:spPr/>
    </dgm:pt>
    <dgm:pt modelId="{7A109E7E-ADA4-494F-8A28-EBDE8DFC4F55}" type="pres">
      <dgm:prSet presAssocID="{08EE709E-A714-4D93-9474-B53AA25E8C81}" presName="sibTrans" presStyleLbl="node1" presStyleIdx="1" presStyleCnt="3"/>
      <dgm:spPr/>
    </dgm:pt>
    <dgm:pt modelId="{63400A2E-6F47-44D1-A090-95DA422FF67C}" type="pres">
      <dgm:prSet presAssocID="{B8E62C61-C603-469C-8164-97F3D939E032}" presName="dummy" presStyleCnt="0"/>
      <dgm:spPr/>
    </dgm:pt>
    <dgm:pt modelId="{51A8EB51-13D7-4280-AEB3-5EB997774B6D}" type="pres">
      <dgm:prSet presAssocID="{B8E62C61-C603-469C-8164-97F3D939E032}" presName="node" presStyleLbl="revTx" presStyleIdx="2" presStyleCnt="3">
        <dgm:presLayoutVars>
          <dgm:bulletEnabled val="1"/>
        </dgm:presLayoutVars>
      </dgm:prSet>
      <dgm:spPr/>
    </dgm:pt>
    <dgm:pt modelId="{758B9C64-EF0A-4024-BCE2-1240D7A71E07}" type="pres">
      <dgm:prSet presAssocID="{E231A3CA-8D23-44A9-82AE-8A3491F55EA2}" presName="sibTrans" presStyleLbl="node1" presStyleIdx="2" presStyleCnt="3"/>
      <dgm:spPr/>
    </dgm:pt>
  </dgm:ptLst>
  <dgm:cxnLst>
    <dgm:cxn modelId="{CE7F2300-63EA-4571-AC68-FBFC2C887EAE}" srcId="{CB12CF34-D4B1-41F5-BD47-26393D7A6DB0}" destId="{B8E62C61-C603-469C-8164-97F3D939E032}" srcOrd="2" destOrd="0" parTransId="{E520B54F-9A1E-48E3-BC06-164CC24F6CBD}" sibTransId="{E231A3CA-8D23-44A9-82AE-8A3491F55EA2}"/>
    <dgm:cxn modelId="{A6F4AC11-76EA-4B8D-962C-54D26FFFC8E5}" type="presOf" srcId="{B8E62C61-C603-469C-8164-97F3D939E032}" destId="{51A8EB51-13D7-4280-AEB3-5EB997774B6D}" srcOrd="0" destOrd="0" presId="urn:microsoft.com/office/officeart/2005/8/layout/cycle1"/>
    <dgm:cxn modelId="{31D6F711-2843-4F85-B290-5888444D65B5}" srcId="{CB12CF34-D4B1-41F5-BD47-26393D7A6DB0}" destId="{86FB2215-DD8D-4F21-97CD-633204315C45}" srcOrd="0" destOrd="0" parTransId="{04FF2DCF-1953-48AD-95DA-689BB18AF910}" sibTransId="{11BD071A-D3B7-4F07-89E4-1FDF590036CE}"/>
    <dgm:cxn modelId="{86CCC722-2836-4EB7-AD7C-3B433E605727}" type="presOf" srcId="{11BD071A-D3B7-4F07-89E4-1FDF590036CE}" destId="{89D948A2-8B81-49DF-81B9-E30C4F498BE1}" srcOrd="0" destOrd="0" presId="urn:microsoft.com/office/officeart/2005/8/layout/cycle1"/>
    <dgm:cxn modelId="{83A2CA25-3F91-40D2-BCFE-344A2F34FF64}" type="presOf" srcId="{08EE709E-A714-4D93-9474-B53AA25E8C81}" destId="{7A109E7E-ADA4-494F-8A28-EBDE8DFC4F55}" srcOrd="0" destOrd="0" presId="urn:microsoft.com/office/officeart/2005/8/layout/cycle1"/>
    <dgm:cxn modelId="{A4A90F3F-9796-4B9E-AD29-9E2518D2EEA6}" type="presOf" srcId="{CB12CF34-D4B1-41F5-BD47-26393D7A6DB0}" destId="{D38E2F8E-986C-4DB1-9ED6-0394F78A931E}" srcOrd="0" destOrd="0" presId="urn:microsoft.com/office/officeart/2005/8/layout/cycle1"/>
    <dgm:cxn modelId="{DAB7CA6D-E068-4615-9D83-C0D149DBC063}" type="presOf" srcId="{D18537D6-779E-43EE-AA25-473E6FB01D7E}" destId="{CC4DD5CD-B039-4389-85C3-0CB770DEB87E}" srcOrd="0" destOrd="0" presId="urn:microsoft.com/office/officeart/2005/8/layout/cycle1"/>
    <dgm:cxn modelId="{24F6D99F-FB23-40B0-BCFB-ED2FBFE653E9}" type="presOf" srcId="{E231A3CA-8D23-44A9-82AE-8A3491F55EA2}" destId="{758B9C64-EF0A-4024-BCE2-1240D7A71E07}" srcOrd="0" destOrd="0" presId="urn:microsoft.com/office/officeart/2005/8/layout/cycle1"/>
    <dgm:cxn modelId="{CF142DA9-82E5-487B-99C0-4E3D7E18FA2F}" srcId="{CB12CF34-D4B1-41F5-BD47-26393D7A6DB0}" destId="{D18537D6-779E-43EE-AA25-473E6FB01D7E}" srcOrd="1" destOrd="0" parTransId="{13A29D35-6CA9-422D-824D-16049D4C7BBC}" sibTransId="{08EE709E-A714-4D93-9474-B53AA25E8C81}"/>
    <dgm:cxn modelId="{2F618DD5-E897-4B3B-9AB7-65B596148219}" type="presOf" srcId="{86FB2215-DD8D-4F21-97CD-633204315C45}" destId="{5A30CB27-3F3C-4407-8FB0-6E2D4141B98C}" srcOrd="0" destOrd="0" presId="urn:microsoft.com/office/officeart/2005/8/layout/cycle1"/>
    <dgm:cxn modelId="{BFDF51BE-8A89-4518-92E8-9099C61A2AAB}" type="presParOf" srcId="{D38E2F8E-986C-4DB1-9ED6-0394F78A931E}" destId="{17C6023C-37D4-4812-990F-2278EE072EE1}" srcOrd="0" destOrd="0" presId="urn:microsoft.com/office/officeart/2005/8/layout/cycle1"/>
    <dgm:cxn modelId="{DC91BFF9-9BDF-412B-892B-A91EC3A4684C}" type="presParOf" srcId="{D38E2F8E-986C-4DB1-9ED6-0394F78A931E}" destId="{5A30CB27-3F3C-4407-8FB0-6E2D4141B98C}" srcOrd="1" destOrd="0" presId="urn:microsoft.com/office/officeart/2005/8/layout/cycle1"/>
    <dgm:cxn modelId="{00E0E877-208F-4683-91E3-17618EEC8686}" type="presParOf" srcId="{D38E2F8E-986C-4DB1-9ED6-0394F78A931E}" destId="{89D948A2-8B81-49DF-81B9-E30C4F498BE1}" srcOrd="2" destOrd="0" presId="urn:microsoft.com/office/officeart/2005/8/layout/cycle1"/>
    <dgm:cxn modelId="{DDCDAFF4-BA99-4AAD-ACA9-982C4B2E8EB2}" type="presParOf" srcId="{D38E2F8E-986C-4DB1-9ED6-0394F78A931E}" destId="{F0392C55-5EDF-4F0E-A8F2-7D2FF0EC893A}" srcOrd="3" destOrd="0" presId="urn:microsoft.com/office/officeart/2005/8/layout/cycle1"/>
    <dgm:cxn modelId="{5D585DF4-1604-4582-972F-5C8A71F9A08B}" type="presParOf" srcId="{D38E2F8E-986C-4DB1-9ED6-0394F78A931E}" destId="{CC4DD5CD-B039-4389-85C3-0CB770DEB87E}" srcOrd="4" destOrd="0" presId="urn:microsoft.com/office/officeart/2005/8/layout/cycle1"/>
    <dgm:cxn modelId="{EDD11DEA-5D90-4153-8AAB-7E5814A7FAF9}" type="presParOf" srcId="{D38E2F8E-986C-4DB1-9ED6-0394F78A931E}" destId="{7A109E7E-ADA4-494F-8A28-EBDE8DFC4F55}" srcOrd="5" destOrd="0" presId="urn:microsoft.com/office/officeart/2005/8/layout/cycle1"/>
    <dgm:cxn modelId="{6F8EB85A-7ACC-4C39-9A0C-E04CDAB4950F}" type="presParOf" srcId="{D38E2F8E-986C-4DB1-9ED6-0394F78A931E}" destId="{63400A2E-6F47-44D1-A090-95DA422FF67C}" srcOrd="6" destOrd="0" presId="urn:microsoft.com/office/officeart/2005/8/layout/cycle1"/>
    <dgm:cxn modelId="{463EA63E-96BD-4900-9E2F-86115CE02E86}" type="presParOf" srcId="{D38E2F8E-986C-4DB1-9ED6-0394F78A931E}" destId="{51A8EB51-13D7-4280-AEB3-5EB997774B6D}" srcOrd="7" destOrd="0" presId="urn:microsoft.com/office/officeart/2005/8/layout/cycle1"/>
    <dgm:cxn modelId="{3463F6DF-D027-475B-B2E5-08FCB44E4745}" type="presParOf" srcId="{D38E2F8E-986C-4DB1-9ED6-0394F78A931E}" destId="{758B9C64-EF0A-4024-BCE2-1240D7A71E0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0CB27-3F3C-4407-8FB0-6E2D4141B98C}">
      <dsp:nvSpPr>
        <dsp:cNvPr id="0" name=""/>
        <dsp:cNvSpPr/>
      </dsp:nvSpPr>
      <dsp:spPr>
        <a:xfrm>
          <a:off x="2251298" y="243637"/>
          <a:ext cx="1245161" cy="124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ptos Display" panose="02110004020202020204"/>
            </a:rPr>
            <a:t>Reduce Storage</a:t>
          </a:r>
          <a:endParaRPr lang="en-US" sz="2500" kern="1200"/>
        </a:p>
      </dsp:txBody>
      <dsp:txXfrm>
        <a:off x="2251298" y="243637"/>
        <a:ext cx="1245161" cy="1245161"/>
      </dsp:txXfrm>
    </dsp:sp>
    <dsp:sp modelId="{89D948A2-8B81-49DF-81B9-E30C4F498BE1}">
      <dsp:nvSpPr>
        <dsp:cNvPr id="0" name=""/>
        <dsp:cNvSpPr/>
      </dsp:nvSpPr>
      <dsp:spPr>
        <a:xfrm>
          <a:off x="354509" y="-1403"/>
          <a:ext cx="2944406" cy="2944406"/>
        </a:xfrm>
        <a:prstGeom prst="circularArrow">
          <a:avLst>
            <a:gd name="adj1" fmla="val 8246"/>
            <a:gd name="adj2" fmla="val 575939"/>
            <a:gd name="adj3" fmla="val 2964672"/>
            <a:gd name="adj4" fmla="val 51176"/>
            <a:gd name="adj5" fmla="val 9621"/>
          </a:avLst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4DD5CD-B039-4389-85C3-0CB770DEB87E}">
      <dsp:nvSpPr>
        <dsp:cNvPr id="0" name=""/>
        <dsp:cNvSpPr/>
      </dsp:nvSpPr>
      <dsp:spPr>
        <a:xfrm>
          <a:off x="1204132" y="2057382"/>
          <a:ext cx="1245161" cy="124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ptos Display" panose="02110004020202020204"/>
            </a:rPr>
            <a:t>Improve I/O</a:t>
          </a:r>
          <a:endParaRPr lang="en-US" sz="2500" kern="1200"/>
        </a:p>
      </dsp:txBody>
      <dsp:txXfrm>
        <a:off x="1204132" y="2057382"/>
        <a:ext cx="1245161" cy="1245161"/>
      </dsp:txXfrm>
    </dsp:sp>
    <dsp:sp modelId="{7A109E7E-ADA4-494F-8A28-EBDE8DFC4F55}">
      <dsp:nvSpPr>
        <dsp:cNvPr id="0" name=""/>
        <dsp:cNvSpPr/>
      </dsp:nvSpPr>
      <dsp:spPr>
        <a:xfrm>
          <a:off x="354509" y="-1403"/>
          <a:ext cx="2944406" cy="2944406"/>
        </a:xfrm>
        <a:prstGeom prst="circularArrow">
          <a:avLst>
            <a:gd name="adj1" fmla="val 8246"/>
            <a:gd name="adj2" fmla="val 575939"/>
            <a:gd name="adj3" fmla="val 10172886"/>
            <a:gd name="adj4" fmla="val 7259389"/>
            <a:gd name="adj5" fmla="val 9621"/>
          </a:avLst>
        </a:prstGeom>
        <a:gradFill rotWithShape="0">
          <a:gsLst>
            <a:gs pos="0">
              <a:schemeClr val="accent4">
                <a:shade val="80000"/>
                <a:hueOff val="264123"/>
                <a:satOff val="-15129"/>
                <a:lumOff val="16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264123"/>
                <a:satOff val="-15129"/>
                <a:lumOff val="16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264123"/>
                <a:satOff val="-15129"/>
                <a:lumOff val="16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A8EB51-13D7-4280-AEB3-5EB997774B6D}">
      <dsp:nvSpPr>
        <dsp:cNvPr id="0" name=""/>
        <dsp:cNvSpPr/>
      </dsp:nvSpPr>
      <dsp:spPr>
        <a:xfrm>
          <a:off x="156966" y="243637"/>
          <a:ext cx="1245161" cy="124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ptos Display" panose="02110004020202020204"/>
            </a:rPr>
            <a:t>Optimize Memory</a:t>
          </a:r>
          <a:endParaRPr lang="en-US" sz="2500" kern="1200"/>
        </a:p>
      </dsp:txBody>
      <dsp:txXfrm>
        <a:off x="156966" y="243637"/>
        <a:ext cx="1245161" cy="1245161"/>
      </dsp:txXfrm>
    </dsp:sp>
    <dsp:sp modelId="{758B9C64-EF0A-4024-BCE2-1240D7A71E07}">
      <dsp:nvSpPr>
        <dsp:cNvPr id="0" name=""/>
        <dsp:cNvSpPr/>
      </dsp:nvSpPr>
      <dsp:spPr>
        <a:xfrm>
          <a:off x="354509" y="-1403"/>
          <a:ext cx="2944406" cy="2944406"/>
        </a:xfrm>
        <a:prstGeom prst="circularArrow">
          <a:avLst>
            <a:gd name="adj1" fmla="val 8246"/>
            <a:gd name="adj2" fmla="val 575939"/>
            <a:gd name="adj3" fmla="val 16857483"/>
            <a:gd name="adj4" fmla="val 14966578"/>
            <a:gd name="adj5" fmla="val 9621"/>
          </a:avLst>
        </a:prstGeom>
        <a:gradFill rotWithShape="0">
          <a:gsLst>
            <a:gs pos="0">
              <a:schemeClr val="accent4">
                <a:shade val="80000"/>
                <a:hueOff val="528246"/>
                <a:satOff val="-30258"/>
                <a:lumOff val="3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528246"/>
                <a:satOff val="-30258"/>
                <a:lumOff val="3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528246"/>
                <a:satOff val="-30258"/>
                <a:lumOff val="3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72DFC-D816-4D36-BFAC-8083EF72B6E5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CEF8-C4B0-4A3F-9792-76E923602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8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DF7D-0BD0-F4C2-AF42-917AFE03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41139-4A8E-5DAD-03A7-A44E49036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5BC92-B889-1975-9CF9-2348745AE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22485-3C7C-4C6A-CDF7-F3A93CFC4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9E56-B23E-23B9-7FC0-91BF8B3E8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4C547-6757-4817-B591-72CFBFE01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3C503-41F5-D333-3C90-B0AD4AEB3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A274E-95C7-B4C9-216D-1E6B2DC4D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ED3E-6978-D120-B357-8AB91215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F30E8-5C7A-74F7-B60F-D1E4925D7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30657-34D6-8932-CE9E-99F72CE3B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9422-C193-6B4B-ED9C-131E457A1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8737-FE7D-95F6-AA74-C0C0BCCE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8546D-B9C1-FEDE-B131-52B4714C1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BD312-B9D8-A68C-5E87-32D79479C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34AB5-8132-B68E-04D0-03E7C5A2A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1C1AD-D952-31E9-F49A-327A02A87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E7043-493E-684E-5ADD-6ED935ADF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F412A-B30A-2CA8-91FF-529BC82B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99FDF-4A95-A4ED-BDD8-4DC788D2E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5114-58AA-908A-E6AA-4F90F71B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D285B-E564-312C-3096-EA5D8A839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3E315-E458-16C2-225D-A2EE2DD64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3BBA-84EA-74B6-4028-406BFF7E8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9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1F81-8FD8-6FF7-50D8-D8A680CB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5D749-4C2C-3A0C-EA4B-3264642F3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E9A20-09D4-5437-FAE8-E690CC62B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Host introduce Corey 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A683C-7DCB-3316-4417-B6F7CD007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BCEF8-C4B0-4A3F-9792-76E923602E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39C-B0E0-3752-4565-0C5C95CE8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75A5F-5339-2639-73C1-FE8F50145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356E7-E99B-1998-D400-B9724EAB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C555B-ACEA-52F3-8F4A-5627DFD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11D2D-20A7-CA38-BE6B-4B8448C2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8E2A-4BBD-AF19-B1C1-F28048EC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FEC88-0B80-DC8C-9EA1-520D95320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208F9-160C-146B-C73A-228AA4A4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2DE6-0DB0-9F23-2854-FE4F1AB9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38189-65F3-6053-EEDF-501A78CC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A06EB-2AE5-97D9-1C1E-B58DDA0F1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B9E09-57A0-F3A7-811B-011511C59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9EE1-66B3-A77E-1926-561D1D92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101A4-68D9-3FBD-80B8-C3258C3A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6472B-7AA4-A481-1C4A-A937D9A9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75D1-2E59-EDD0-E50B-5F5E8185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A2C4-353F-40C8-EE3E-427996EE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0B03-686A-F8F5-4C08-B522E403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9FD6-739E-1838-977E-7C8F7064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ACC10-6DF6-7EFE-83A6-47C22274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4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73C7-E4B6-C413-201C-D1A3D725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48132-9990-C5C7-F11B-5AEDF16AA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0076-8B76-EAAE-4B43-AE8AA32E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B9D67-CB1B-3ADA-E210-82A8F5D4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68CB-D455-96EC-0EEA-5FB37EA4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0C1D-50C2-E73B-3E6D-8AF6A711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B6DB-6258-3814-FF26-7C4A7249D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CCD7B-4C38-FD4C-3CE5-DAC1A79AA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6CFCD-6B1F-563B-C4DF-3F333EE7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EFDA2-4EF4-6D40-0694-92666E75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874A6-A9EC-1599-A8ED-B8C22066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221F-5285-5EFB-7F70-530A76B7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198FF-BC9D-AD62-DC7F-A9DD85E0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B56EA-0088-A9A4-EA17-83979551B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FC8DD-4317-62E6-3055-DF3ADAF24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3302F-C573-0021-2B9B-CA74D9C6E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87EFE-A660-FC2B-2F1B-D5BEB73B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B366A-D23C-27E4-7B7E-BC2010AE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321AE-28E7-0E65-70BE-972CEB63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3CE4-A406-0EEB-DCFD-EFC5E890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BEE55-A461-8A29-7649-77130DC7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3F68B-2A0A-3240-5DB6-0B6B0A6B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4BC04-D1D8-376D-5691-7C442748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8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00484-7E2C-C83B-6021-DEA3EE68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AEB17-6A15-F3E7-AB4D-1365BB01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A6AB-2093-0764-948B-2E44D048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EFD5-82E2-32DD-EE65-708455C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A675B-8ED1-1FCE-1675-EF66B0CDB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A0021-D9B6-4097-F214-C6C31A8FD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85FBA-F6BD-576A-7E18-E832587D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420A-D178-C4D7-D276-A43A678C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702E-A3D6-5F6F-1AFF-187AA405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7DE8-64D7-9489-26A2-371774A52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2B461-3C18-C31D-9B9A-F02744EFB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75DCB-760C-4BE9-3E8D-3FF0AD239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64F58-3032-27F7-A36C-BE69A1A3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0CCCD-6A89-0780-6790-2A14CD13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2AF7E-D394-5BC6-69D2-7EAE152A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17F1A-D3BD-6104-5BB5-3F0BEE8A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5EB4-FDBF-3F7B-1C09-DE708A3A9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3B2E-0837-D89B-353D-3862106CD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9AA550-9233-49DE-8593-9FDFFFE5F6D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2863E-1F73-EE60-6252-DA797F54A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716D9-F6FA-1B27-2DB9-E8D76F4AD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2576D7-B473-4596-ABB4-C8B3C599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89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556891-BCDD-0336-5904-F235F13C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-22859" y="2121"/>
            <a:ext cx="12212205" cy="6853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F5C36-7915-95AA-0676-CC77A3BC9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27" y="17130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spc="300" dirty="0"/>
              <a:t>Accelerating SQL Database Performance with Data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6F7D7-0889-B08E-2AC2-655A1EF03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08" y="409469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Presenter: </a:t>
            </a:r>
            <a:r>
              <a:rPr lang="en-US" dirty="0"/>
              <a:t>Corey Hambrick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C0A89C73-56FC-D31E-89EB-2544053718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2" t="21960" r="-2292" b="32668"/>
          <a:stretch/>
        </p:blipFill>
        <p:spPr>
          <a:xfrm>
            <a:off x="8743891" y="229811"/>
            <a:ext cx="2746576" cy="12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961E-787D-94D0-D231-A9716FC9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CB4C-F04C-2077-5749-97AB45FC1FE1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36DE71-BDDB-E280-0C1D-502FE946910B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29496BD-E827-A747-3DE6-44E49C0F7D45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F6FBB98-2E61-27AF-4E48-5B44D7F1E09F}"/>
              </a:ext>
            </a:extLst>
          </p:cNvPr>
          <p:cNvSpPr txBox="1">
            <a:spLocks/>
          </p:cNvSpPr>
          <p:nvPr/>
        </p:nvSpPr>
        <p:spPr>
          <a:xfrm>
            <a:off x="659955" y="44373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Dictionary Compression</a:t>
            </a:r>
          </a:p>
          <a:p>
            <a:endParaRPr lang="en-US" sz="1600"/>
          </a:p>
          <a:p>
            <a:pPr>
              <a:buFont typeface="Arial"/>
              <a:buChar char="•"/>
            </a:pPr>
            <a:endParaRPr lang="en-US" sz="160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173B29-C77A-7BE6-05FC-0DDAA9F1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771" y="1452384"/>
            <a:ext cx="10123715" cy="43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A815-0933-3CC6-6576-FF9BA621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 and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4DA5-33D4-B19E-CD62-9B18F7A71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3789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/>
            <a:r>
              <a:rPr lang="en-US" sz="2400"/>
              <a:t>CREATE TABLE NAME (…........)</a:t>
            </a:r>
            <a:br>
              <a:rPr lang="en-US" sz="2400"/>
            </a:br>
            <a:r>
              <a:rPr lang="en-US" sz="2400"/>
              <a:t>WITH (DATA_COMPRESSION = NONE | ROW | PAGE)</a:t>
            </a:r>
            <a:endParaRPr lang="en-US" sz="3200"/>
          </a:p>
          <a:p>
            <a:pPr marL="342900" indent="-342900"/>
            <a:r>
              <a:rPr lang="en-US" sz="2400">
                <a:ea typeface="+mn-lt"/>
                <a:cs typeface="+mn-lt"/>
              </a:rPr>
              <a:t>ALTER TABLE NAME REBUILD WITH (DATA_COMPRESSION = NONE | ROW | PAGE)</a:t>
            </a:r>
            <a:endParaRPr lang="en-US" sz="3200"/>
          </a:p>
          <a:p>
            <a:pPr marL="342900" indent="-342900"/>
            <a:r>
              <a:rPr lang="en-US" sz="2400"/>
              <a:t>CREATE INDEX NAME ….......</a:t>
            </a:r>
            <a:br>
              <a:rPr lang="en-US" sz="2400"/>
            </a:br>
            <a:r>
              <a:rPr lang="en-US" sz="2400"/>
              <a:t>WITH (DATA_COMPRESSION = NONE | ROW | PAGE)</a:t>
            </a:r>
          </a:p>
          <a:p>
            <a:pPr marL="342900" indent="-342900"/>
            <a:r>
              <a:rPr lang="en-US" sz="2400"/>
              <a:t>ALTER INDEX NAME …........ REBUILD</a:t>
            </a:r>
            <a:br>
              <a:rPr lang="en-US" sz="2400"/>
            </a:br>
            <a:r>
              <a:rPr lang="en-US" sz="2400"/>
              <a:t>WITH (DATA_COMPRESSION = NONE | ROW | PAGE)</a:t>
            </a:r>
          </a:p>
          <a:p>
            <a:pPr marL="0" indent="0">
              <a:buNone/>
            </a:pPr>
            <a:endParaRPr lang="en-US" sz="24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30A6EB-9BC7-B300-C047-A9DB8AD39E12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C91230-CCC4-8244-E6E7-49F0D7FB8490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5788FE4-906E-2B21-739D-39F861941F06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DC9B40-30E2-FE14-13AA-CDE95778DDD7}"/>
              </a:ext>
            </a:extLst>
          </p:cNvPr>
          <p:cNvSpPr txBox="1">
            <a:spLocks/>
          </p:cNvSpPr>
          <p:nvPr/>
        </p:nvSpPr>
        <p:spPr>
          <a:xfrm>
            <a:off x="6468238" y="153961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What can data compression be applied to?</a:t>
            </a:r>
          </a:p>
          <a:p>
            <a:pPr marL="342900" indent="-342900"/>
            <a:r>
              <a:rPr lang="en-US" sz="2400"/>
              <a:t>Whole Heap Table</a:t>
            </a:r>
          </a:p>
          <a:p>
            <a:pPr marL="342900" indent="-342900"/>
            <a:r>
              <a:rPr lang="en-US" sz="2400"/>
              <a:t>Clustered Index Table</a:t>
            </a:r>
          </a:p>
          <a:p>
            <a:pPr marL="342900" indent="-342900"/>
            <a:r>
              <a:rPr lang="en-US" sz="2400"/>
              <a:t>Non-clustered Index</a:t>
            </a:r>
          </a:p>
          <a:p>
            <a:pPr marL="342900" indent="-342900"/>
            <a:r>
              <a:rPr lang="en-US" sz="2400"/>
              <a:t>Indexed view</a:t>
            </a:r>
          </a:p>
          <a:p>
            <a:pPr marL="342900" indent="-342900"/>
            <a:r>
              <a:rPr lang="en-US" sz="2400"/>
              <a:t>Partitioned Table and Indexes</a:t>
            </a:r>
            <a:endParaRPr lang="en-US" sz="36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Can be applied anytime you build or rebuild</a:t>
            </a:r>
          </a:p>
          <a:p>
            <a:pPr marL="0" indent="0">
              <a:buNone/>
            </a:pPr>
            <a:r>
              <a:rPr lang="en-US" sz="2400"/>
              <a:t>Can only use ONLINE Option with SQL Enterprise, Azure SQLDB or Azure MIs</a:t>
            </a:r>
            <a:endParaRPr lang="en-US" sz="36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723B20-2693-7617-5997-42FBE7E94F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4D7-38D1-2D34-C5E2-7433A5C4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vs. Cons of Data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D3C5-6D84-DAF7-E200-9A2E06A2B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/>
              <a:t>Pros</a:t>
            </a:r>
          </a:p>
          <a:p>
            <a:r>
              <a:rPr lang="en-US" b="1">
                <a:ea typeface="+mn-lt"/>
                <a:cs typeface="+mn-lt"/>
              </a:rPr>
              <a:t>Storage Savings</a:t>
            </a:r>
            <a:r>
              <a:rPr lang="en-US">
                <a:ea typeface="+mn-lt"/>
                <a:cs typeface="+mn-lt"/>
              </a:rPr>
              <a:t>: 20-60% reduction in database size</a:t>
            </a:r>
          </a:p>
          <a:p>
            <a:r>
              <a:rPr lang="en-US" b="1">
                <a:ea typeface="+mn-lt"/>
                <a:cs typeface="+mn-lt"/>
              </a:rPr>
              <a:t>I/O Performance</a:t>
            </a:r>
            <a:r>
              <a:rPr lang="en-US">
                <a:ea typeface="+mn-lt"/>
                <a:cs typeface="+mn-lt"/>
              </a:rPr>
              <a:t>: Fewer disk operations, faster queries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Buffer Efficiency</a:t>
            </a:r>
            <a:r>
              <a:rPr lang="en-US">
                <a:ea typeface="+mn-lt"/>
                <a:cs typeface="+mn-lt"/>
              </a:rPr>
              <a:t>: More data fits in memory cache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Backup Benefits</a:t>
            </a:r>
            <a:r>
              <a:rPr lang="en-US">
                <a:ea typeface="+mn-lt"/>
                <a:cs typeface="+mn-lt"/>
              </a:rPr>
              <a:t>: Smaller, faster backups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Transparent</a:t>
            </a:r>
            <a:r>
              <a:rPr lang="en-US">
                <a:ea typeface="+mn-lt"/>
                <a:cs typeface="+mn-lt"/>
              </a:rPr>
              <a:t>: No application code changes needed</a:t>
            </a:r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1E4E-AF2E-5145-62DC-BDC0B8100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24394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/>
              <a:t>Cons</a:t>
            </a:r>
          </a:p>
          <a:p>
            <a:r>
              <a:rPr lang="en-US" b="1">
                <a:ea typeface="+mn-lt"/>
                <a:cs typeface="+mn-lt"/>
              </a:rPr>
              <a:t>CPU Overhead</a:t>
            </a:r>
            <a:r>
              <a:rPr lang="en-US">
                <a:ea typeface="+mn-lt"/>
                <a:cs typeface="+mn-lt"/>
              </a:rPr>
              <a:t>: increased processor usage</a:t>
            </a:r>
          </a:p>
          <a:p>
            <a:r>
              <a:rPr lang="en-US" b="1">
                <a:ea typeface="+mn-lt"/>
                <a:cs typeface="+mn-lt"/>
              </a:rPr>
              <a:t>Workload Limitations</a:t>
            </a:r>
            <a:r>
              <a:rPr lang="en-US">
                <a:ea typeface="+mn-lt"/>
                <a:cs typeface="+mn-lt"/>
              </a:rPr>
              <a:t>: Less ideal for write-heavy systems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Implementation Downtime</a:t>
            </a:r>
            <a:r>
              <a:rPr lang="en-US">
                <a:ea typeface="+mn-lt"/>
                <a:cs typeface="+mn-lt"/>
              </a:rPr>
              <a:t>: Required for initial compression</a:t>
            </a:r>
          </a:p>
          <a:p>
            <a:r>
              <a:rPr lang="en-US" b="1">
                <a:ea typeface="+mn-lt"/>
                <a:cs typeface="+mn-lt"/>
              </a:rPr>
              <a:t>Maintenance Needs</a:t>
            </a:r>
            <a:r>
              <a:rPr lang="en-US">
                <a:ea typeface="+mn-lt"/>
                <a:cs typeface="+mn-lt"/>
              </a:rPr>
              <a:t>: Occasional rebuilds for optimal compression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Edition Restrictions</a:t>
            </a:r>
            <a:r>
              <a:rPr lang="en-US">
                <a:ea typeface="+mn-lt"/>
                <a:cs typeface="+mn-lt"/>
              </a:rPr>
              <a:t>: Some features limited by SQL Server edition</a:t>
            </a:r>
            <a:endParaRPr lang="en-US"/>
          </a:p>
          <a:p>
            <a:pPr lvl="1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9C92D2-4765-59D6-C863-2F4F858ED29B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A9EBCB-9131-6CA8-622A-41F304D9953D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D4DECFD4-CB98-B972-0612-AD5066464160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358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E6B3-9404-D9E9-87B4-1E0A9A27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Real-life Examples of Data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F8969-AF65-2F69-8440-57D44D51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58" y="1506712"/>
            <a:ext cx="8820672" cy="48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6A2F1-AC69-019C-80EA-EA9B9B76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F0F9-2228-28E2-6B2F-3337F237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23FCA2-A0DC-1E56-BE6A-24E4FCCB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47" y="1928617"/>
            <a:ext cx="11267944" cy="35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E4C19-8726-C9E4-D6D3-6F54C3979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BE33-FE1E-E488-22C1-50DF3AB8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BCFEE-1ACA-1DC6-E6DB-E41ED5C4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1728788"/>
            <a:ext cx="101441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F101F-ABE8-2EAD-FFAA-FD1A7E87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D93C-A51E-2ED5-A2AA-D65A5F2C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1C1BC-E01F-88B0-D42F-0D72E571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728788"/>
            <a:ext cx="100774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6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F593-80A7-FDA7-982A-99F1AE43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6C90-B5F3-BF23-CCC4-E9A7BC08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A9548-2035-1163-BE20-FB0ADA84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771650"/>
            <a:ext cx="107156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9B28-5192-1719-03F6-0AC7C706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B1C2-2F8E-9D23-E7FE-8D3AAF82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A27B1-691B-8B6D-EA0B-26F1CA94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300163"/>
            <a:ext cx="10172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CAA3E-5D4F-45CF-5FC7-0B6FE21D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612F-AC5C-49EE-26D7-D73A7C49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Stackoverflow</a:t>
            </a:r>
            <a:r>
              <a:rPr lang="en-US"/>
              <a:t> Users Table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A98E1C-E6A6-808E-3301-C73202F8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4" y="1939643"/>
            <a:ext cx="12078091" cy="34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E7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2F64-4D36-D3E2-FEA8-E92B3745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E6903D99-A758-A042-D513-C3608FE57EB0}"/>
              </a:ext>
            </a:extLst>
          </p:cNvPr>
          <p:cNvGrpSpPr/>
          <p:nvPr/>
        </p:nvGrpSpPr>
        <p:grpSpPr>
          <a:xfrm>
            <a:off x="1016911" y="1651000"/>
            <a:ext cx="2087475" cy="2565000"/>
            <a:chOff x="0" y="-131578"/>
            <a:chExt cx="4174950" cy="461033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1A547B-6204-EB99-2AF7-BD78E472ED8A}"/>
                </a:ext>
              </a:extLst>
            </p:cNvPr>
            <p:cNvSpPr txBox="1"/>
            <p:nvPr/>
          </p:nvSpPr>
          <p:spPr>
            <a:xfrm>
              <a:off x="0" y="-131578"/>
              <a:ext cx="4174950" cy="1615943"/>
            </a:xfrm>
            <a:prstGeom prst="rect">
              <a:avLst/>
            </a:prstGeom>
          </p:spPr>
          <p:txBody>
            <a:bodyPr lIns="18482" tIns="18482" rIns="18482" bIns="18482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72F4171-71F8-079D-784F-2F367260A153}"/>
                </a:ext>
              </a:extLst>
            </p:cNvPr>
            <p:cNvSpPr txBox="1"/>
            <p:nvPr/>
          </p:nvSpPr>
          <p:spPr>
            <a:xfrm>
              <a:off x="116460" y="3719839"/>
              <a:ext cx="3942024" cy="758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94"/>
                </a:lnSpc>
              </a:pPr>
              <a:endParaRPr lang="en-US" sz="2133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Roboto Bold"/>
                <a:sym typeface="Roboto Bold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75B730-DDEA-3403-FCBE-364F1FAEAFA9}"/>
              </a:ext>
            </a:extLst>
          </p:cNvPr>
          <p:cNvSpPr txBox="1"/>
          <p:nvPr/>
        </p:nvSpPr>
        <p:spPr>
          <a:xfrm>
            <a:off x="1065301" y="5394430"/>
            <a:ext cx="52924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Corey Hambrick</a:t>
            </a:r>
          </a:p>
          <a:p>
            <a:r>
              <a:rPr lang="en-US" sz="2000">
                <a:latin typeface="Verdana"/>
                <a:ea typeface="Verdana"/>
              </a:rPr>
              <a:t>Senior DBA</a:t>
            </a:r>
          </a:p>
          <a:p>
            <a:r>
              <a:rPr lang="en-US" sz="2000">
                <a:latin typeface="Verdana"/>
                <a:ea typeface="Verdana"/>
              </a:rPr>
              <a:t>Main Street Technical Services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F5B73B6-77FA-1C9C-BC80-4F82B3D3C0CD}"/>
              </a:ext>
            </a:extLst>
          </p:cNvPr>
          <p:cNvSpPr txBox="1"/>
          <p:nvPr/>
        </p:nvSpPr>
        <p:spPr>
          <a:xfrm>
            <a:off x="1065138" y="803588"/>
            <a:ext cx="6778513" cy="790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4400">
                <a:latin typeface="Verdana"/>
                <a:ea typeface="Verdana"/>
                <a:cs typeface="Roboto Bold"/>
                <a:sym typeface="Roboto Bold"/>
              </a:rPr>
              <a:t>Meet Your Presenter</a:t>
            </a:r>
          </a:p>
        </p:txBody>
      </p:sp>
      <p:pic>
        <p:nvPicPr>
          <p:cNvPr id="2" name="Picture 1" descr="A collage of images of a person kneeling on the ground&#10;&#10;AI-generated content may be incorrect.">
            <a:extLst>
              <a:ext uri="{FF2B5EF4-FFF2-40B4-BE49-F238E27FC236}">
                <a16:creationId xmlns:a16="http://schemas.microsoft.com/office/drawing/2014/main" id="{37266A57-3018-6284-F0E4-8E5721B9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537" y="1740449"/>
            <a:ext cx="5990428" cy="34713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BA959F-63C5-21E4-2327-5361B4FCAAB4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8">
            <a:extLst>
              <a:ext uri="{FF2B5EF4-FFF2-40B4-BE49-F238E27FC236}">
                <a16:creationId xmlns:a16="http://schemas.microsoft.com/office/drawing/2014/main" id="{CFA15B9F-19AE-ED38-192F-FB74161DD2A2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50096A-170B-0769-824B-C62E6B21C7F5}"/>
              </a:ext>
            </a:extLst>
          </p:cNvPr>
          <p:cNvGrpSpPr/>
          <p:nvPr/>
        </p:nvGrpSpPr>
        <p:grpSpPr>
          <a:xfrm>
            <a:off x="9775961" y="38744"/>
            <a:ext cx="2766992" cy="391240"/>
            <a:chOff x="29054044" y="13909978"/>
            <a:chExt cx="5011652" cy="701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319BCC-EE74-48ED-EA6C-0A696DD31BE8}"/>
                </a:ext>
              </a:extLst>
            </p:cNvPr>
            <p:cNvSpPr txBox="1"/>
            <p:nvPr/>
          </p:nvSpPr>
          <p:spPr>
            <a:xfrm>
              <a:off x="29054044" y="14165220"/>
              <a:ext cx="5011652" cy="4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33">
                  <a:latin typeface="Verdana" panose="020B0604030504040204" pitchFamily="34" charset="0"/>
                  <a:ea typeface="Verdana" panose="020B0604030504040204" pitchFamily="34" charset="0"/>
                  <a:cs typeface="Roboto" panose="02000000000000000000" pitchFamily="2" charset="0"/>
                </a:rPr>
                <a:t>We Are What’s Next.</a:t>
              </a: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EE04EAF-7CA1-D7F1-37BF-84739AE989C9}"/>
                </a:ext>
              </a:extLst>
            </p:cNvPr>
            <p:cNvSpPr/>
            <p:nvPr/>
          </p:nvSpPr>
          <p:spPr>
            <a:xfrm>
              <a:off x="32431235" y="13909978"/>
              <a:ext cx="467087" cy="701237"/>
            </a:xfrm>
            <a:custGeom>
              <a:avLst/>
              <a:gdLst/>
              <a:ahLst/>
              <a:cxnLst/>
              <a:rect l="l" t="t" r="r" b="b"/>
              <a:pathLst>
                <a:path w="2830341" h="5028261">
                  <a:moveTo>
                    <a:pt x="0" y="0"/>
                  </a:moveTo>
                  <a:lnTo>
                    <a:pt x="2830340" y="0"/>
                  </a:lnTo>
                  <a:lnTo>
                    <a:pt x="2830340" y="5028261"/>
                  </a:lnTo>
                  <a:lnTo>
                    <a:pt x="0" y="5028261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lum bright="70000" contrast="-70000"/>
              </a:blip>
              <a:srcRect/>
              <a:stretch>
                <a:fillRect b="-1321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pic>
        <p:nvPicPr>
          <p:cNvPr id="3" name="Picture 2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B67BBF06-5284-F6D9-2CE2-A49E866B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13" y="1697620"/>
            <a:ext cx="2546429" cy="3472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E3655-9FE2-E6E6-4C3A-B3F385847AE9}"/>
              </a:ext>
            </a:extLst>
          </p:cNvPr>
          <p:cNvSpPr txBox="1"/>
          <p:nvPr/>
        </p:nvSpPr>
        <p:spPr>
          <a:xfrm>
            <a:off x="5145377" y="5394429"/>
            <a:ext cx="52924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/>
              <a:t>24+ years of experience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/>
              <a:t>SQL Expert</a:t>
            </a:r>
          </a:p>
          <a:p>
            <a:pPr marL="171450" indent="-171450">
              <a:buFont typeface="Arial"/>
              <a:buChar char="•"/>
            </a:pPr>
            <a:r>
              <a:rPr lang="en-US" sz="1200"/>
              <a:t>Motorsports &amp; Indy 500 enthusiast</a:t>
            </a:r>
          </a:p>
          <a:p>
            <a:pPr marL="171450" indent="-171450">
              <a:buFont typeface="Arial"/>
              <a:buChar char="•"/>
            </a:pPr>
            <a:r>
              <a:rPr lang="en-US" sz="1200"/>
              <a:t>Outdoor adventurer</a:t>
            </a:r>
          </a:p>
          <a:p>
            <a:pPr marL="171450" indent="-171450">
              <a:buFont typeface="Arial"/>
              <a:buChar char="•"/>
            </a:pPr>
            <a:r>
              <a:rPr lang="en-US" sz="1200"/>
              <a:t>Family man</a:t>
            </a:r>
            <a:endParaRPr lang="en-US" sz="1200">
              <a:latin typeface="Aptos" panose="02110004020202020204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555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A869-1774-1C4D-ECCD-E3C23FC9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Closer Look @ Buffer Pool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CAA964-8BE0-2DDE-EA28-B06F346C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836715"/>
            <a:ext cx="9477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DA0EC-4B12-F90C-0ED9-D907BD9B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7605-BC97-5A48-792E-54465AF0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 / Decompress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BD07-53B3-E623-281B-71D937CF4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538" y="1694042"/>
            <a:ext cx="10625281" cy="42387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US">
                <a:ea typeface="+mn-lt"/>
                <a:cs typeface="+mn-lt"/>
              </a:rPr>
              <a:t>This function compresses the data into </a:t>
            </a:r>
            <a:r>
              <a:rPr lang="en-US" err="1">
                <a:ea typeface="+mn-lt"/>
                <a:cs typeface="+mn-lt"/>
              </a:rPr>
              <a:t>varbinary</a:t>
            </a:r>
            <a:r>
              <a:rPr lang="en-US">
                <a:ea typeface="+mn-lt"/>
                <a:cs typeface="+mn-lt"/>
              </a:rPr>
              <a:t> (max) data type. </a:t>
            </a:r>
            <a:endParaRPr lang="en-US"/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You must invoke this function for each data section to compress.</a:t>
            </a:r>
          </a:p>
          <a:p>
            <a:pPr marL="342900" indent="-342900"/>
            <a:r>
              <a:rPr lang="en-US">
                <a:ea typeface="+mn-lt"/>
                <a:cs typeface="+mn-lt"/>
              </a:rPr>
              <a:t>It uses the </a:t>
            </a:r>
            <a:r>
              <a:rPr lang="en-US" err="1">
                <a:ea typeface="+mn-lt"/>
                <a:cs typeface="+mn-lt"/>
              </a:rPr>
              <a:t>Gzip</a:t>
            </a:r>
            <a:r>
              <a:rPr lang="en-US">
                <a:ea typeface="+mn-lt"/>
                <a:cs typeface="+mn-lt"/>
              </a:rPr>
              <a:t> algorithm</a:t>
            </a:r>
          </a:p>
          <a:p>
            <a:r>
              <a:rPr lang="en-US">
                <a:ea typeface="+mn-lt"/>
                <a:cs typeface="+mn-lt"/>
              </a:rPr>
              <a:t>Purpose: It reduces the storage size of large strings or binary data.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Syntax: </a:t>
            </a:r>
            <a:r>
              <a:rPr lang="en-US">
                <a:latin typeface="Consolas"/>
              </a:rPr>
              <a:t>COMPRESS(expression)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800">
                <a:ea typeface="+mn-lt"/>
                <a:cs typeface="+mn-lt"/>
              </a:rPr>
              <a:t>The expression can be varchar, </a:t>
            </a:r>
            <a:r>
              <a:rPr lang="en-US" sz="2800" err="1">
                <a:ea typeface="+mn-lt"/>
                <a:cs typeface="+mn-lt"/>
              </a:rPr>
              <a:t>nvarchar</a:t>
            </a:r>
            <a:r>
              <a:rPr lang="en-US" sz="2800">
                <a:ea typeface="+mn-lt"/>
                <a:cs typeface="+mn-lt"/>
              </a:rPr>
              <a:t>, char, </a:t>
            </a:r>
            <a:r>
              <a:rPr lang="en-US" sz="2800" err="1">
                <a:ea typeface="+mn-lt"/>
                <a:cs typeface="+mn-lt"/>
              </a:rPr>
              <a:t>nchar</a:t>
            </a:r>
            <a:r>
              <a:rPr lang="en-US" sz="2800">
                <a:ea typeface="+mn-lt"/>
                <a:cs typeface="+mn-lt"/>
              </a:rPr>
              <a:t>, or </a:t>
            </a:r>
            <a:r>
              <a:rPr lang="en-US" sz="2800" err="1">
                <a:ea typeface="+mn-lt"/>
                <a:cs typeface="+mn-lt"/>
              </a:rPr>
              <a:t>varbinary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 sz="3200"/>
          </a:p>
          <a:p>
            <a:r>
              <a:rPr lang="en-US">
                <a:ea typeface="+mn-lt"/>
                <a:cs typeface="+mn-lt"/>
              </a:rPr>
              <a:t>Companion function: DECOMPRESS() is used to restore the compressed data to its original form.</a:t>
            </a:r>
            <a:endParaRPr lang="en-US"/>
          </a:p>
          <a:p>
            <a:pPr marL="342900" indent="-342900"/>
            <a:endParaRPr lang="en-US" sz="3600"/>
          </a:p>
          <a:p>
            <a:pPr marL="800100" lvl="1" indent="-285750">
              <a:buFont typeface="Courier New,monospace"/>
              <a:buChar char="o"/>
            </a:pPr>
            <a:endParaRPr lang="en-US" sz="3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E7A6F5-101B-8723-18C5-F78A604D7535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6B28E5-CA24-DF31-7543-4BE3B24C05CF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63C3A90E-4AC7-46AE-84AB-5C606D0F899B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309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B771D-AD03-4744-B276-A4E96E05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14C8-921B-FA2C-9BDE-8F1BA0B1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Syntax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0B8FD-49C4-B64E-E5C7-D2302F7A3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955" y="1463363"/>
            <a:ext cx="10521845" cy="471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 marL="457200" indent="-457200"/>
            <a:r>
              <a:rPr lang="en-US" sz="3600">
                <a:ea typeface="+mn-lt"/>
                <a:cs typeface="+mn-lt"/>
              </a:rPr>
              <a:t>COMPRESS(expression)</a:t>
            </a:r>
            <a:endParaRPr lang="en-US" sz="3600"/>
          </a:p>
          <a:p>
            <a:pPr marL="914400" lvl="1" indent="-457200">
              <a:buFont typeface="Courier New,monospace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Example:</a:t>
            </a:r>
          </a:p>
          <a:p>
            <a:pPr marL="1371600" indent="-457200">
              <a:buFont typeface="Wingdings,Sans-Serif" panose="020B0604020202020204" pitchFamily="34" charset="0"/>
              <a:buChar char="§"/>
            </a:pPr>
            <a:r>
              <a:rPr lang="en-US" sz="2000">
                <a:ea typeface="+mn-lt"/>
                <a:cs typeface="+mn-lt"/>
              </a:rPr>
              <a:t>INSERT INTO Documents (</a:t>
            </a:r>
            <a:r>
              <a:rPr lang="en-US" sz="2000" err="1">
                <a:ea typeface="+mn-lt"/>
                <a:cs typeface="+mn-lt"/>
              </a:rPr>
              <a:t>DocumentID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CompressedContent</a:t>
            </a:r>
            <a:r>
              <a:rPr lang="en-US" sz="2000">
                <a:ea typeface="+mn-lt"/>
                <a:cs typeface="+mn-lt"/>
              </a:rPr>
              <a:t>) VALUES (1, </a:t>
            </a:r>
            <a:r>
              <a:rPr lang="en-US" sz="2000">
                <a:highlight>
                  <a:srgbClr val="FF0000"/>
                </a:highlight>
                <a:ea typeface="+mn-lt"/>
                <a:cs typeface="+mn-lt"/>
              </a:rPr>
              <a:t>COMPRESS('This is a sample document text that will be compressed before storage')</a:t>
            </a:r>
            <a:r>
              <a:rPr lang="en-US" sz="2000">
                <a:ea typeface="+mn-lt"/>
                <a:cs typeface="+mn-lt"/>
              </a:rPr>
              <a:t>)</a:t>
            </a:r>
            <a:r>
              <a:rPr lang="en-US" sz="1800">
                <a:ea typeface="+mn-lt"/>
                <a:cs typeface="+mn-lt"/>
              </a:rPr>
              <a:t>;</a:t>
            </a:r>
          </a:p>
          <a:p>
            <a:pPr marL="457200" indent="-457200"/>
            <a:r>
              <a:rPr lang="en-US" sz="3600">
                <a:ea typeface="+mn-lt"/>
                <a:cs typeface="+mn-lt"/>
              </a:rPr>
              <a:t>DECOMPRESS(expression)</a:t>
            </a:r>
            <a:endParaRPr lang="en-US" sz="360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Example:</a:t>
            </a:r>
          </a:p>
          <a:p>
            <a:pPr marL="1371600" lvl="2" indent="-457200">
              <a:buFont typeface="Wingdings" panose="020B0604020202020204" pitchFamily="34" charset="0"/>
              <a:buChar char="§"/>
            </a:pPr>
            <a:r>
              <a:rPr lang="en-US"/>
              <a:t>SELECT _id, name, surname, </a:t>
            </a:r>
            <a:r>
              <a:rPr lang="en-US" err="1"/>
              <a:t>datemodified</a:t>
            </a:r>
            <a:r>
              <a:rPr lang="en-US"/>
              <a:t>, </a:t>
            </a:r>
            <a:r>
              <a:rPr lang="en-US">
                <a:highlight>
                  <a:srgbClr val="FF0000"/>
                </a:highlight>
              </a:rPr>
              <a:t>CAST(DECOMPRESS(info) AS NVARCHAR(MAX)) </a:t>
            </a:r>
            <a:r>
              <a:rPr lang="en-US"/>
              <a:t>AS info FROM player;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3022A6-15FA-9E96-F772-225B2EC7E1EE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E7C83D-39EA-AFAF-B6E7-37BD2C402A63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97A301F-CA7B-9944-BEB5-27EE57EF8ABA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1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7F93-369E-CBE7-9416-A31E749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  (</a:t>
            </a:r>
            <a:r>
              <a:rPr lang="en-US" sz="4800">
                <a:latin typeface="Calibri Light"/>
                <a:ea typeface="Calibri Light"/>
                <a:cs typeface="Calibri Light"/>
              </a:rPr>
              <a:t>100000 Rows)</a:t>
            </a:r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822D2-A28B-CF8A-2C79-8073E41D29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52853"/>
          <a:stretch/>
        </p:blipFill>
        <p:spPr>
          <a:xfrm>
            <a:off x="733817" y="1608938"/>
            <a:ext cx="5056238" cy="4325423"/>
          </a:xfr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FFF641-7886-1E12-3BC1-3A5529F2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30" y="1891585"/>
            <a:ext cx="4138947" cy="34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7F0E-697E-9E55-6303-74AD2857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F54-518D-F98D-86BE-B8FB105F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Create a New Uncompressed Table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E3B3-8CB3-AD29-D972-B7BEDFB22E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Look at the raw data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8E619F-3FAE-D371-C86F-FB03C6024440}"/>
              </a:ext>
            </a:extLst>
          </p:cNvPr>
          <p:cNvSpPr txBox="1">
            <a:spLocks/>
          </p:cNvSpPr>
          <p:nvPr/>
        </p:nvSpPr>
        <p:spPr>
          <a:xfrm>
            <a:off x="6606436" y="182145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Decompress Data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A6BC51-652B-D0D5-7FC2-DB450F3D0D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427816"/>
            <a:ext cx="5181600" cy="3627120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C6710-D9A6-F058-5830-51243833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01" y="2425679"/>
            <a:ext cx="5095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9971-7AAA-F506-EB28-F21467AF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Convert/Cast with Decompress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76D44-DF6B-A144-8A03-7B2BDD06D9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7504"/>
            <a:ext cx="7561545" cy="4841441"/>
          </a:xfrm>
        </p:spPr>
      </p:pic>
    </p:spTree>
    <p:extLst>
      <p:ext uri="{BB962C8B-B14F-4D97-AF65-F5344CB8AC3E}">
        <p14:creationId xmlns:p14="http://schemas.microsoft.com/office/powerpoint/2010/main" val="2037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71E8-5EE9-2AFC-BF06-7F699D2F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16983-988B-493B-34BB-6E90AA77F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View space used for both tables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0482B9-F3DE-15BF-E379-EFA4DE3F5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6529" y="2906515"/>
            <a:ext cx="5181600" cy="303465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AEEA1-D415-6D3D-E9DC-D7BF48331BD6}"/>
              </a:ext>
            </a:extLst>
          </p:cNvPr>
          <p:cNvSpPr txBox="1">
            <a:spLocks/>
          </p:cNvSpPr>
          <p:nvPr/>
        </p:nvSpPr>
        <p:spPr>
          <a:xfrm>
            <a:off x="6606436" y="182145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Remember data type using Compress()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 descr="A computer code with red arrow pointing to the table&#10;&#10;AI-generated content may be incorrect.">
            <a:extLst>
              <a:ext uri="{FF2B5EF4-FFF2-40B4-BE49-F238E27FC236}">
                <a16:creationId xmlns:a16="http://schemas.microsoft.com/office/drawing/2014/main" id="{21CDBC71-755D-87F8-F932-5D5D571A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18" y="3152123"/>
            <a:ext cx="4993710" cy="1879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01D78-F7ED-60A3-D961-A3B2B588D8D3}"/>
              </a:ext>
            </a:extLst>
          </p:cNvPr>
          <p:cNvSpPr txBox="1"/>
          <p:nvPr/>
        </p:nvSpPr>
        <p:spPr>
          <a:xfrm>
            <a:off x="3429507" y="4090541"/>
            <a:ext cx="1199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6.27 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6A6D8-9CB1-8CAF-A4B4-0AF5C8266C76}"/>
              </a:ext>
            </a:extLst>
          </p:cNvPr>
          <p:cNvSpPr txBox="1"/>
          <p:nvPr/>
        </p:nvSpPr>
        <p:spPr>
          <a:xfrm>
            <a:off x="3429507" y="5654645"/>
            <a:ext cx="1209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.038 GB</a:t>
            </a:r>
          </a:p>
        </p:txBody>
      </p:sp>
    </p:spTree>
    <p:extLst>
      <p:ext uri="{BB962C8B-B14F-4D97-AF65-F5344CB8AC3E}">
        <p14:creationId xmlns:p14="http://schemas.microsoft.com/office/powerpoint/2010/main" val="33530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8917-F10F-2173-8EE8-ABE972B6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7D42-1DE5-233C-E6DE-104241FB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270D-CEC5-A04D-0B68-A9EADA55B4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47064-7D0F-1A6F-EF59-BE4351A6FF58}"/>
              </a:ext>
            </a:extLst>
          </p:cNvPr>
          <p:cNvSpPr txBox="1"/>
          <p:nvPr/>
        </p:nvSpPr>
        <p:spPr>
          <a:xfrm>
            <a:off x="931021" y="1484427"/>
            <a:ext cx="1063390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Applies to: SQL Server 2022 (16.x) and later versions, Azure SQL Database, and Azure SQL Managed Instance. </a:t>
            </a:r>
            <a:endParaRPr lang="en-US" sz="2000" b="1"/>
          </a:p>
          <a:p>
            <a:endParaRPr lang="en-US" sz="2000"/>
          </a:p>
          <a:p>
            <a:r>
              <a:rPr lang="en-US" sz="2000"/>
              <a:t>You can apply XML Compression on a column and you can apply on XML Indexes.</a:t>
            </a:r>
          </a:p>
          <a:p>
            <a:endParaRPr lang="en-US" sz="2000"/>
          </a:p>
          <a:p>
            <a:r>
              <a:rPr lang="en-US" sz="2000"/>
              <a:t>Syntax for Primary XML Clustered Index</a:t>
            </a:r>
          </a:p>
          <a:p>
            <a:r>
              <a:rPr lang="en-US" sz="2000">
                <a:ea typeface="+mn-lt"/>
                <a:cs typeface="+mn-lt"/>
              </a:rPr>
              <a:t>CREATE PRIMARY XML INDEX </a:t>
            </a:r>
            <a:r>
              <a:rPr lang="en-US" sz="2000" err="1">
                <a:ea typeface="+mn-lt"/>
                <a:cs typeface="+mn-lt"/>
              </a:rPr>
              <a:t>PXML_ProductModel_CatalogDescription</a:t>
            </a:r>
            <a:endParaRPr lang="en-US" sz="2000" err="1"/>
          </a:p>
          <a:p>
            <a:r>
              <a:rPr lang="en-US" sz="2000">
                <a:ea typeface="+mn-lt"/>
                <a:cs typeface="+mn-lt"/>
              </a:rPr>
              <a:t>    ON </a:t>
            </a:r>
            <a:r>
              <a:rPr lang="en-US" sz="2000" err="1">
                <a:ea typeface="+mn-lt"/>
                <a:cs typeface="+mn-lt"/>
              </a:rPr>
              <a:t>Production.ProductModel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CatalogDescription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   </a:t>
            </a:r>
            <a:r>
              <a:rPr lang="en-US" sz="2000">
                <a:highlight>
                  <a:srgbClr val="FF0000"/>
                </a:highlight>
                <a:ea typeface="+mn-lt"/>
                <a:cs typeface="+mn-lt"/>
              </a:rPr>
              <a:t>WITH (XML_COMPRESSION = ON);  </a:t>
            </a:r>
          </a:p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Create a table that uses XML compression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   CREATE TABLE dbo.T1(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   c1 INT,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   c2 XML)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    </a:t>
            </a:r>
            <a:r>
              <a:rPr lang="en-US" sz="2000">
                <a:highlight>
                  <a:srgbClr val="FF0000"/>
                </a:highlight>
                <a:ea typeface="+mn-lt"/>
                <a:cs typeface="+mn-lt"/>
              </a:rPr>
              <a:t>WITH (XML_COMPRESSION = ON);</a:t>
            </a:r>
            <a:endParaRPr lang="en-US" sz="200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48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1F7D-18F7-A91A-416A-80E4E491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and Tools for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3A9B-C248-AC92-3DBB-943563F21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err="1"/>
              <a:t>Sp_estimate_data_compression_savings</a:t>
            </a:r>
            <a:endParaRPr lang="en-US" sz="2000" b="1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/>
              <a:t>EXEC </a:t>
            </a:r>
            <a:r>
              <a:rPr lang="en-US" sz="1800" err="1"/>
              <a:t>sp_estimate_data_compression_savings</a:t>
            </a:r>
            <a:r>
              <a:rPr lang="en-US" sz="1800"/>
              <a:t> @schema_name = 'Sales', </a:t>
            </a:r>
          </a:p>
          <a:p>
            <a:pPr marL="0" indent="0">
              <a:buNone/>
            </a:pPr>
            <a:r>
              <a:rPr lang="en-US" sz="1800"/>
              <a:t>@object_name = '</a:t>
            </a:r>
            <a:r>
              <a:rPr lang="en-US" sz="1800" err="1"/>
              <a:t>OrderDetails</a:t>
            </a:r>
            <a:r>
              <a:rPr lang="en-US" sz="1800"/>
              <a:t>', </a:t>
            </a:r>
          </a:p>
          <a:p>
            <a:pPr marL="0" indent="0">
              <a:buNone/>
            </a:pPr>
            <a:r>
              <a:rPr lang="en-US" sz="1800"/>
              <a:t>@index_id = NULL, -- NULL = all indexes, or specify a particular index ID </a:t>
            </a:r>
          </a:p>
          <a:p>
            <a:pPr marL="0" indent="0">
              <a:buNone/>
            </a:pPr>
            <a:r>
              <a:rPr lang="en-US" sz="1800"/>
              <a:t>@partition_number = NULL, -- NULL = all partitions, or specify a partition number </a:t>
            </a:r>
          </a:p>
          <a:p>
            <a:pPr marL="0" indent="0">
              <a:buNone/>
            </a:pPr>
            <a:r>
              <a:rPr lang="en-US" sz="1800"/>
              <a:t>@data_compression = 'ROW'; -- Compression type to estimate (ROW, PAGE, or COLUMNSTORE)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2ABBD-5806-351E-E3C3-A3A108B9F6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err="1"/>
              <a:t>DBATools</a:t>
            </a:r>
            <a:endParaRPr lang="en-US" sz="2400" b="1"/>
          </a:p>
          <a:p>
            <a:pPr marL="342900" indent="-342900">
              <a:buFont typeface="Arial"/>
              <a:buChar char="•"/>
            </a:pPr>
            <a:r>
              <a:rPr lang="en-US" sz="2400"/>
              <a:t>Test-</a:t>
            </a:r>
            <a:r>
              <a:rPr lang="en-US" sz="2400" err="1"/>
              <a:t>dbadbcompression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Get-</a:t>
            </a:r>
            <a:r>
              <a:rPr lang="en-US" sz="2400" err="1"/>
              <a:t>dbadbcompression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Set-</a:t>
            </a:r>
            <a:r>
              <a:rPr lang="en-US" sz="2400" err="1"/>
              <a:t>dbadbcompression</a:t>
            </a:r>
            <a:endParaRPr lang="en-US" sz="3200" err="1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 b="1"/>
              <a:t>Ultimate </a:t>
            </a:r>
            <a:r>
              <a:rPr lang="it-IT" b="1" err="1"/>
              <a:t>Compression</a:t>
            </a:r>
            <a:r>
              <a:rPr lang="it-IT" b="1"/>
              <a:t> Script:</a:t>
            </a:r>
            <a:endParaRPr lang="en-US" sz="3200" b="1"/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 (https://eitanblumin.com/2020/02/18/ultimate-</a:t>
            </a:r>
            <a:r>
              <a:rPr lang="it-IT" err="1"/>
              <a:t>compression</a:t>
            </a:r>
            <a:r>
              <a:rPr lang="it-IT"/>
              <a:t>-</a:t>
            </a:r>
            <a:r>
              <a:rPr lang="it-IT" err="1"/>
              <a:t>savings</a:t>
            </a:r>
            <a:r>
              <a:rPr lang="it-IT"/>
              <a:t>-</a:t>
            </a:r>
            <a:r>
              <a:rPr lang="it-IT" err="1"/>
              <a:t>estimation</a:t>
            </a:r>
            <a:r>
              <a:rPr lang="it-IT"/>
              <a:t>-script-</a:t>
            </a:r>
            <a:r>
              <a:rPr lang="it-IT" err="1"/>
              <a:t>entire</a:t>
            </a:r>
            <a:r>
              <a:rPr lang="it-IT"/>
              <a:t>-database/)</a:t>
            </a:r>
            <a:endParaRPr lang="it-IT" sz="32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5B5422-8CF8-FC4D-9BBA-F5A19D21CF32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D2B1F1-FD13-7758-0EE4-B2E1E89675F8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14039D1-8EB9-F0E0-81DC-9A65748391FE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805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5B57-261A-E38E-390C-10239092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Should I use Row or Page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1581-8F05-60B3-692E-CB94F47A3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538" y="2725824"/>
            <a:ext cx="5181600" cy="3460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U: </a:t>
            </a:r>
            <a:r>
              <a:rPr lang="en-US"/>
              <a:t>The percentage of update operations on a specific table, index, or partition, relative to total operations on that object. </a:t>
            </a:r>
          </a:p>
          <a:p>
            <a:pPr marL="514350" indent="-514350"/>
            <a:r>
              <a:rPr lang="en-US" sz="2400">
                <a:highlight>
                  <a:srgbClr val="FF0000"/>
                </a:highlight>
              </a:rPr>
              <a:t>The lower the value of U</a:t>
            </a:r>
            <a:r>
              <a:rPr lang="en-US" sz="2400"/>
              <a:t> (that is, the table, index, or partition is infrequently updated), </a:t>
            </a:r>
            <a:r>
              <a:rPr lang="en-US" sz="2400">
                <a:highlight>
                  <a:srgbClr val="FF0000"/>
                </a:highlight>
              </a:rPr>
              <a:t>the better candidate it is for page compression.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4D40F-1C60-C159-1589-1A4762CF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8538" y="2725824"/>
            <a:ext cx="5181600" cy="3460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S:</a:t>
            </a:r>
            <a:r>
              <a:rPr lang="en-US"/>
              <a:t> The percentage of scan operations on a table, index, or partition, relative to total operations on that object. </a:t>
            </a:r>
          </a:p>
          <a:p>
            <a:pPr marL="514350" indent="-514350"/>
            <a:r>
              <a:rPr lang="en-US" sz="2400">
                <a:highlight>
                  <a:srgbClr val="FF0000"/>
                </a:highlight>
              </a:rPr>
              <a:t>The higher the value of S</a:t>
            </a:r>
            <a:r>
              <a:rPr lang="en-US" sz="2400"/>
              <a:t> (that is, the table, index, or partition is mostly scanned), </a:t>
            </a:r>
            <a:r>
              <a:rPr lang="en-US" sz="2400">
                <a:highlight>
                  <a:srgbClr val="FF0000"/>
                </a:highlight>
              </a:rPr>
              <a:t>the better candidate it is for page compression.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CFB96-1964-9540-8001-B658D7F5EC57}"/>
              </a:ext>
            </a:extLst>
          </p:cNvPr>
          <p:cNvSpPr txBox="1">
            <a:spLocks/>
          </p:cNvSpPr>
          <p:nvPr/>
        </p:nvSpPr>
        <p:spPr>
          <a:xfrm>
            <a:off x="917532" y="1456107"/>
            <a:ext cx="9565709" cy="687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/>
              <a:t>How do you know to apply row or page compression? </a:t>
            </a:r>
            <a:endParaRPr lang="en-US" sz="4000"/>
          </a:p>
          <a:p>
            <a:pPr marL="0" indent="0">
              <a:buNone/>
            </a:pPr>
            <a:r>
              <a:rPr lang="en-US" sz="3200"/>
              <a:t>It is based on the following two metrics: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0448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D9EE-CED0-F6B1-525E-98E3E782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08563" cy="1354499"/>
          </a:xfrm>
        </p:spPr>
        <p:txBody>
          <a:bodyPr/>
          <a:lstStyle/>
          <a:p>
            <a:r>
              <a:rPr lang="en-US"/>
              <a:t>Today's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14E4-C40F-7E57-1D6D-78DC48672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404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What is Data Compression?</a:t>
            </a:r>
          </a:p>
          <a:p>
            <a:pPr marL="457200" indent="-457200"/>
            <a:r>
              <a:rPr lang="en-US"/>
              <a:t>History of Data Compression</a:t>
            </a:r>
          </a:p>
          <a:p>
            <a:pPr marL="457200" indent="-457200"/>
            <a:r>
              <a:rPr lang="en-US"/>
              <a:t>Types of Compression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Page &amp; Row Compression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Compress Functions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XML Compression</a:t>
            </a:r>
          </a:p>
          <a:p>
            <a:pPr marL="457200" indent="-457200"/>
            <a:r>
              <a:rPr lang="en-US"/>
              <a:t>Best Practices and Real-life Examples</a:t>
            </a:r>
          </a:p>
          <a:p>
            <a:pPr marL="457200" indent="-457200"/>
            <a:r>
              <a:rPr lang="en-US"/>
              <a:t>Live Q&amp;A!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A36D29-D2AB-3631-1076-BBAD03441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386049"/>
              </p:ext>
            </p:extLst>
          </p:nvPr>
        </p:nvGraphicFramePr>
        <p:xfrm>
          <a:off x="7901834" y="2038610"/>
          <a:ext cx="3653426" cy="3302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7" name="TextBox 336">
            <a:extLst>
              <a:ext uri="{FF2B5EF4-FFF2-40B4-BE49-F238E27FC236}">
                <a16:creationId xmlns:a16="http://schemas.microsoft.com/office/drawing/2014/main" id="{19C4B7EF-8F9F-C32B-EFB3-C84A44F30EE6}"/>
              </a:ext>
            </a:extLst>
          </p:cNvPr>
          <p:cNvSpPr txBox="1"/>
          <p:nvPr/>
        </p:nvSpPr>
        <p:spPr>
          <a:xfrm>
            <a:off x="8841289" y="1179534"/>
            <a:ext cx="1837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Benefits of Data Compression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ED28DE-3D2F-40FF-C714-348DD9B8D112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FDE26-E06D-32FA-D0E5-DCF6D2A6A081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0167659-0FF1-2CC9-0EF9-C006E5DF189B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040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C27A-3AF3-53B1-6231-8B2DB3A1E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219C-4E10-EB76-11BB-B2291D2C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Row or Page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FAD0-F766-0B8F-BA68-233D4A15D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982"/>
            <a:ext cx="5181600" cy="5165529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b="1"/>
              <a:t>U: </a:t>
            </a:r>
            <a:endParaRPr lang="en-US"/>
          </a:p>
          <a:p>
            <a:pPr marL="0" indent="0">
              <a:buNone/>
            </a:pPr>
            <a:r>
              <a:rPr lang="en-US"/>
              <a:t>/*To compute U, use the statistics in the DMV </a:t>
            </a:r>
            <a:r>
              <a:rPr lang="en-US" err="1"/>
              <a:t>sys.dm_db_index_operational_stats</a:t>
            </a:r>
            <a:r>
              <a:rPr lang="en-US"/>
              <a:t>. U is the ratio (expressed in percent) of updates performed on a table or index to the sum of all operations (scans + DMLs + lookups) on that table or index. The following query reports U for each table and index in the database</a:t>
            </a:r>
          </a:p>
          <a:p>
            <a:pPr marL="0" indent="0">
              <a:buNone/>
            </a:pPr>
            <a:r>
              <a:rPr lang="en-US"/>
              <a:t>The following query reports U for each table and index in the database. </a:t>
            </a:r>
          </a:p>
          <a:p>
            <a:pPr marL="0" indent="0">
              <a:buNone/>
            </a:pPr>
            <a:r>
              <a:rPr lang="en-US"/>
              <a:t>*/ SELECT o.name AS [</a:t>
            </a:r>
            <a:r>
              <a:rPr lang="en-US" err="1"/>
              <a:t>Table_Name</a:t>
            </a:r>
            <a:r>
              <a:rPr lang="en-US"/>
              <a:t>], x.name AS [</a:t>
            </a:r>
            <a:r>
              <a:rPr lang="en-US" err="1"/>
              <a:t>Index_Name</a:t>
            </a:r>
            <a:r>
              <a:rPr lang="en-US"/>
              <a:t>], </a:t>
            </a:r>
            <a:r>
              <a:rPr lang="en-US" err="1"/>
              <a:t>i.partition_number</a:t>
            </a:r>
            <a:r>
              <a:rPr lang="en-US"/>
              <a:t> AS [Partition], </a:t>
            </a:r>
            <a:r>
              <a:rPr lang="en-US" err="1"/>
              <a:t>i.index_id</a:t>
            </a:r>
            <a:r>
              <a:rPr lang="en-US"/>
              <a:t> AS [</a:t>
            </a:r>
            <a:r>
              <a:rPr lang="en-US" err="1"/>
              <a:t>Index_ID</a:t>
            </a:r>
            <a:r>
              <a:rPr lang="en-US"/>
              <a:t>], </a:t>
            </a:r>
            <a:r>
              <a:rPr lang="en-US" err="1"/>
              <a:t>x.type_desc</a:t>
            </a:r>
            <a:r>
              <a:rPr lang="en-US"/>
              <a:t> AS [</a:t>
            </a:r>
            <a:r>
              <a:rPr lang="en-US" err="1"/>
              <a:t>Index_Type</a:t>
            </a:r>
            <a:r>
              <a:rPr lang="en-US"/>
              <a:t>], </a:t>
            </a:r>
            <a:r>
              <a:rPr lang="en-US" err="1"/>
              <a:t>i.leaf_update_count</a:t>
            </a:r>
            <a:r>
              <a:rPr lang="en-US"/>
              <a:t> * 100.0 / (</a:t>
            </a:r>
            <a:r>
              <a:rPr lang="en-US" err="1"/>
              <a:t>i.range_scan_count</a:t>
            </a:r>
            <a:r>
              <a:rPr lang="en-US"/>
              <a:t> + </a:t>
            </a:r>
            <a:r>
              <a:rPr lang="en-US" err="1"/>
              <a:t>i.leaf_insert_count</a:t>
            </a:r>
            <a:r>
              <a:rPr lang="en-US"/>
              <a:t> + </a:t>
            </a:r>
            <a:r>
              <a:rPr lang="en-US" err="1"/>
              <a:t>i.leaf_delete_count</a:t>
            </a:r>
            <a:r>
              <a:rPr lang="en-US"/>
              <a:t> + </a:t>
            </a:r>
            <a:r>
              <a:rPr lang="en-US" err="1"/>
              <a:t>i.leaf_update_count</a:t>
            </a:r>
            <a:r>
              <a:rPr lang="en-US"/>
              <a:t> + </a:t>
            </a:r>
            <a:r>
              <a:rPr lang="en-US" err="1"/>
              <a:t>i.leaf_page_merge_count</a:t>
            </a:r>
            <a:r>
              <a:rPr lang="en-US"/>
              <a:t> + </a:t>
            </a:r>
            <a:r>
              <a:rPr lang="en-US" err="1"/>
              <a:t>i.singleton_lookup_count</a:t>
            </a:r>
            <a:r>
              <a:rPr lang="en-US"/>
              <a:t> ) AS [</a:t>
            </a:r>
            <a:r>
              <a:rPr lang="en-US" err="1"/>
              <a:t>Percent_Update</a:t>
            </a:r>
            <a:r>
              <a:rPr lang="en-US"/>
              <a:t>] FROM </a:t>
            </a:r>
            <a:r>
              <a:rPr lang="en-US" err="1"/>
              <a:t>sys.dm_db_index_operational_stats</a:t>
            </a:r>
            <a:r>
              <a:rPr lang="en-US"/>
              <a:t> (</a:t>
            </a:r>
            <a:r>
              <a:rPr lang="en-US" err="1"/>
              <a:t>db_id</a:t>
            </a:r>
            <a:r>
              <a:rPr lang="en-US"/>
              <a:t>(), NULL, NULL, NULL) I JOIN </a:t>
            </a:r>
            <a:r>
              <a:rPr lang="en-US" err="1"/>
              <a:t>sys.objects</a:t>
            </a:r>
            <a:r>
              <a:rPr lang="en-US"/>
              <a:t> o ON </a:t>
            </a:r>
            <a:r>
              <a:rPr lang="en-US" err="1"/>
              <a:t>o.object_id</a:t>
            </a:r>
            <a:r>
              <a:rPr lang="en-US"/>
              <a:t> = </a:t>
            </a:r>
            <a:r>
              <a:rPr lang="en-US" err="1"/>
              <a:t>i.object_id</a:t>
            </a:r>
            <a:r>
              <a:rPr lang="en-US"/>
              <a:t> JOIN </a:t>
            </a:r>
            <a:r>
              <a:rPr lang="en-US" err="1"/>
              <a:t>sys.indexes</a:t>
            </a:r>
            <a:r>
              <a:rPr lang="en-US"/>
              <a:t> x ON </a:t>
            </a:r>
            <a:r>
              <a:rPr lang="en-US" err="1"/>
              <a:t>x.object_id</a:t>
            </a:r>
            <a:r>
              <a:rPr lang="en-US"/>
              <a:t> = </a:t>
            </a:r>
            <a:r>
              <a:rPr lang="en-US" err="1"/>
              <a:t>i.object_id</a:t>
            </a:r>
            <a:r>
              <a:rPr lang="en-US"/>
              <a:t> AND </a:t>
            </a:r>
            <a:r>
              <a:rPr lang="en-US" err="1"/>
              <a:t>x.index_id</a:t>
            </a:r>
            <a:r>
              <a:rPr lang="en-US"/>
              <a:t> = </a:t>
            </a:r>
            <a:r>
              <a:rPr lang="en-US" err="1"/>
              <a:t>i.index_id</a:t>
            </a:r>
            <a:r>
              <a:rPr lang="en-US"/>
              <a:t> WHERE (</a:t>
            </a:r>
            <a:r>
              <a:rPr lang="en-US" err="1"/>
              <a:t>i.range_scan_count</a:t>
            </a:r>
            <a:r>
              <a:rPr lang="en-US"/>
              <a:t> + </a:t>
            </a:r>
            <a:r>
              <a:rPr lang="en-US" err="1"/>
              <a:t>i.leaf_insert_count</a:t>
            </a:r>
            <a:r>
              <a:rPr lang="en-US"/>
              <a:t> + </a:t>
            </a:r>
            <a:r>
              <a:rPr lang="en-US" err="1"/>
              <a:t>i.leaf_delete_count</a:t>
            </a:r>
            <a:r>
              <a:rPr lang="en-US"/>
              <a:t> + </a:t>
            </a:r>
            <a:r>
              <a:rPr lang="en-US" err="1"/>
              <a:t>leaf_update_count</a:t>
            </a:r>
            <a:r>
              <a:rPr lang="en-US"/>
              <a:t> + </a:t>
            </a:r>
            <a:r>
              <a:rPr lang="en-US" err="1"/>
              <a:t>i.leaf_page_merge_count</a:t>
            </a:r>
            <a:r>
              <a:rPr lang="en-US"/>
              <a:t> + </a:t>
            </a:r>
            <a:r>
              <a:rPr lang="en-US" err="1"/>
              <a:t>i.singleton_lookup_count</a:t>
            </a:r>
            <a:r>
              <a:rPr lang="en-US"/>
              <a:t>) != 0 AND </a:t>
            </a:r>
            <a:r>
              <a:rPr lang="en-US" err="1"/>
              <a:t>objectproperty</a:t>
            </a:r>
            <a:r>
              <a:rPr lang="en-US"/>
              <a:t>(i.object_id,'</a:t>
            </a:r>
            <a:r>
              <a:rPr lang="en-US" err="1"/>
              <a:t>IsUserTable</a:t>
            </a:r>
            <a:r>
              <a:rPr lang="en-US"/>
              <a:t>') = 1 ORDER BY [</a:t>
            </a:r>
            <a:r>
              <a:rPr lang="en-US" err="1"/>
              <a:t>Percent_Update</a:t>
            </a:r>
            <a:r>
              <a:rPr lang="en-US"/>
              <a:t>] ASC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E74BB7-D254-C833-09BC-63E7376AC67E}"/>
              </a:ext>
            </a:extLst>
          </p:cNvPr>
          <p:cNvSpPr txBox="1">
            <a:spLocks/>
          </p:cNvSpPr>
          <p:nvPr/>
        </p:nvSpPr>
        <p:spPr>
          <a:xfrm>
            <a:off x="6408107" y="1591807"/>
            <a:ext cx="5181600" cy="51655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S: </a:t>
            </a:r>
            <a:endParaRPr lang="en-US"/>
          </a:p>
          <a:p>
            <a:pPr marL="0" indent="0">
              <a:lnSpc>
                <a:spcPct val="70000"/>
              </a:lnSpc>
              <a:buNone/>
            </a:pPr>
            <a:r>
              <a:rPr lang="en-US"/>
              <a:t>/*To compute S, use the statistics in the DMV </a:t>
            </a:r>
            <a:r>
              <a:rPr lang="en-US" err="1"/>
              <a:t>sys.dm_db_index_operational_stats</a:t>
            </a:r>
            <a:r>
              <a:rPr lang="en-US"/>
              <a:t>. S is the ratio (expressed in percent) of scans performed on a table or index to the sum of all operations (scans + DMLs + lookups) on that table or index. In other words, S represents how heavily the table or index is scanned.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/>
              <a:t>The following query reports S for each table, index, and partition in the database.</a:t>
            </a:r>
          </a:p>
          <a:p>
            <a:pPr marL="0" indent="0">
              <a:buNone/>
            </a:pPr>
            <a:r>
              <a:rPr lang="en-US"/>
              <a:t>*/ SELECT o.name AS [</a:t>
            </a:r>
            <a:r>
              <a:rPr lang="en-US" err="1"/>
              <a:t>Table_Name</a:t>
            </a:r>
            <a:r>
              <a:rPr lang="en-US"/>
              <a:t>], x.name AS [</a:t>
            </a:r>
            <a:r>
              <a:rPr lang="en-US" err="1"/>
              <a:t>Index_Name</a:t>
            </a:r>
            <a:r>
              <a:rPr lang="en-US"/>
              <a:t>], </a:t>
            </a:r>
            <a:r>
              <a:rPr lang="en-US" err="1"/>
              <a:t>i.partition_number</a:t>
            </a:r>
            <a:r>
              <a:rPr lang="en-US"/>
              <a:t> AS [Partition], </a:t>
            </a:r>
            <a:r>
              <a:rPr lang="en-US" err="1"/>
              <a:t>i.index_id</a:t>
            </a:r>
            <a:r>
              <a:rPr lang="en-US"/>
              <a:t> AS [</a:t>
            </a:r>
            <a:r>
              <a:rPr lang="en-US" err="1"/>
              <a:t>Index_ID</a:t>
            </a:r>
            <a:r>
              <a:rPr lang="en-US"/>
              <a:t>], </a:t>
            </a:r>
            <a:r>
              <a:rPr lang="en-US" err="1"/>
              <a:t>x.type_desc</a:t>
            </a:r>
            <a:r>
              <a:rPr lang="en-US"/>
              <a:t> AS [</a:t>
            </a:r>
            <a:r>
              <a:rPr lang="en-US" err="1"/>
              <a:t>Index_Type</a:t>
            </a:r>
            <a:r>
              <a:rPr lang="en-US"/>
              <a:t>], </a:t>
            </a:r>
            <a:r>
              <a:rPr lang="en-US" err="1"/>
              <a:t>i.range_scan_count</a:t>
            </a:r>
            <a:r>
              <a:rPr lang="en-US"/>
              <a:t> * 100.0 / (</a:t>
            </a:r>
            <a:r>
              <a:rPr lang="en-US" err="1"/>
              <a:t>i.range_scan_count</a:t>
            </a:r>
            <a:r>
              <a:rPr lang="en-US"/>
              <a:t> + </a:t>
            </a:r>
            <a:r>
              <a:rPr lang="en-US" err="1"/>
              <a:t>i.leaf_insert_count</a:t>
            </a:r>
            <a:r>
              <a:rPr lang="en-US"/>
              <a:t> + </a:t>
            </a:r>
            <a:r>
              <a:rPr lang="en-US" err="1"/>
              <a:t>i.leaf_delete_count</a:t>
            </a:r>
            <a:r>
              <a:rPr lang="en-US"/>
              <a:t> + </a:t>
            </a:r>
            <a:r>
              <a:rPr lang="en-US" err="1"/>
              <a:t>i.leaf_update_count</a:t>
            </a:r>
            <a:r>
              <a:rPr lang="en-US"/>
              <a:t> + </a:t>
            </a:r>
            <a:r>
              <a:rPr lang="en-US" err="1"/>
              <a:t>i.leaf_page_merge_count</a:t>
            </a:r>
            <a:r>
              <a:rPr lang="en-US"/>
              <a:t> + </a:t>
            </a:r>
            <a:r>
              <a:rPr lang="en-US" err="1"/>
              <a:t>i.singleton_lookup_count</a:t>
            </a:r>
            <a:r>
              <a:rPr lang="en-US"/>
              <a:t> ) AS [</a:t>
            </a:r>
            <a:r>
              <a:rPr lang="en-US" err="1"/>
              <a:t>Percent_Scan</a:t>
            </a:r>
            <a:r>
              <a:rPr lang="en-US"/>
              <a:t>] FROM </a:t>
            </a:r>
            <a:r>
              <a:rPr lang="en-US" err="1"/>
              <a:t>sys.dm_db_index_operational_stats</a:t>
            </a:r>
            <a:r>
              <a:rPr lang="en-US"/>
              <a:t> (</a:t>
            </a:r>
            <a:r>
              <a:rPr lang="en-US" err="1"/>
              <a:t>db_id</a:t>
            </a:r>
            <a:r>
              <a:rPr lang="en-US"/>
              <a:t>(), NULL, NULL, NULL) I JOIN </a:t>
            </a:r>
            <a:r>
              <a:rPr lang="en-US" err="1"/>
              <a:t>sys.objects</a:t>
            </a:r>
            <a:r>
              <a:rPr lang="en-US"/>
              <a:t> o ON </a:t>
            </a:r>
            <a:r>
              <a:rPr lang="en-US" err="1"/>
              <a:t>o.object_id</a:t>
            </a:r>
            <a:r>
              <a:rPr lang="en-US"/>
              <a:t> = </a:t>
            </a:r>
            <a:r>
              <a:rPr lang="en-US" err="1"/>
              <a:t>i.object_id</a:t>
            </a:r>
            <a:r>
              <a:rPr lang="en-US"/>
              <a:t> JOIN </a:t>
            </a:r>
            <a:r>
              <a:rPr lang="en-US" err="1"/>
              <a:t>sys.indexes</a:t>
            </a:r>
            <a:r>
              <a:rPr lang="en-US"/>
              <a:t> x ON </a:t>
            </a:r>
            <a:r>
              <a:rPr lang="en-US" err="1"/>
              <a:t>x.object_id</a:t>
            </a:r>
            <a:r>
              <a:rPr lang="en-US"/>
              <a:t> = </a:t>
            </a:r>
            <a:r>
              <a:rPr lang="en-US" err="1"/>
              <a:t>i.object_id</a:t>
            </a:r>
            <a:r>
              <a:rPr lang="en-US"/>
              <a:t> AND </a:t>
            </a:r>
            <a:r>
              <a:rPr lang="en-US" err="1"/>
              <a:t>x.index_id</a:t>
            </a:r>
            <a:r>
              <a:rPr lang="en-US"/>
              <a:t> = </a:t>
            </a:r>
            <a:r>
              <a:rPr lang="en-US" err="1"/>
              <a:t>i.index_id</a:t>
            </a:r>
            <a:r>
              <a:rPr lang="en-US"/>
              <a:t> WHERE (</a:t>
            </a:r>
            <a:r>
              <a:rPr lang="en-US" err="1"/>
              <a:t>i.range_scan_count</a:t>
            </a:r>
            <a:r>
              <a:rPr lang="en-US"/>
              <a:t> + </a:t>
            </a:r>
            <a:r>
              <a:rPr lang="en-US" err="1"/>
              <a:t>i.leaf_insert_count</a:t>
            </a:r>
            <a:r>
              <a:rPr lang="en-US"/>
              <a:t> + </a:t>
            </a:r>
            <a:r>
              <a:rPr lang="en-US" err="1"/>
              <a:t>i.leaf_delete_count</a:t>
            </a:r>
            <a:r>
              <a:rPr lang="en-US"/>
              <a:t> + </a:t>
            </a:r>
            <a:r>
              <a:rPr lang="en-US" err="1"/>
              <a:t>leaf_update_count</a:t>
            </a:r>
            <a:r>
              <a:rPr lang="en-US"/>
              <a:t> + </a:t>
            </a:r>
            <a:r>
              <a:rPr lang="en-US" err="1"/>
              <a:t>i.leaf_page_merge_count</a:t>
            </a:r>
            <a:r>
              <a:rPr lang="en-US"/>
              <a:t> + </a:t>
            </a:r>
            <a:r>
              <a:rPr lang="en-US" err="1"/>
              <a:t>i.singleton_lookup_count</a:t>
            </a:r>
            <a:r>
              <a:rPr lang="en-US"/>
              <a:t>) != 0 AND </a:t>
            </a:r>
            <a:r>
              <a:rPr lang="en-US" err="1"/>
              <a:t>objectproperty</a:t>
            </a:r>
            <a:r>
              <a:rPr lang="en-US"/>
              <a:t>(i.object_id,'</a:t>
            </a:r>
            <a:r>
              <a:rPr lang="en-US" err="1"/>
              <a:t>IsUserTable</a:t>
            </a:r>
            <a:r>
              <a:rPr lang="en-US"/>
              <a:t>') = 1 ORDER BY [</a:t>
            </a:r>
            <a:r>
              <a:rPr lang="en-US" err="1"/>
              <a:t>Percent_Scan</a:t>
            </a:r>
            <a:r>
              <a:rPr lang="en-US"/>
              <a:t>] DESC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3EE0-98F1-05D8-8D6D-7C6753E8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992"/>
            <a:ext cx="10535652" cy="764090"/>
          </a:xfrm>
        </p:spPr>
        <p:txBody>
          <a:bodyPr>
            <a:normAutofit/>
          </a:bodyPr>
          <a:lstStyle/>
          <a:p>
            <a:r>
              <a:rPr lang="en-US" sz="4800"/>
              <a:t>Use Tools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9D9786-02D3-DF7B-4EA3-65A877AC0A7E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DE86CC-335E-1234-1A5F-66489596B3B2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6078E83A-510B-9C20-9206-1ED9C1D19D3B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3169390-FE9B-1A17-1C15-8807301F42B8}"/>
              </a:ext>
            </a:extLst>
          </p:cNvPr>
          <p:cNvSpPr txBox="1">
            <a:spLocks/>
          </p:cNvSpPr>
          <p:nvPr/>
        </p:nvSpPr>
        <p:spPr>
          <a:xfrm>
            <a:off x="800241" y="1735087"/>
            <a:ext cx="10515600" cy="4729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err="1">
                <a:ea typeface="+mj-lt"/>
                <a:cs typeface="+mj-lt"/>
              </a:rPr>
              <a:t>DBATools</a:t>
            </a:r>
            <a:r>
              <a:rPr lang="en-US" sz="2800">
                <a:ea typeface="+mj-lt"/>
                <a:cs typeface="+mj-lt"/>
              </a:rPr>
              <a:t> – Test-</a:t>
            </a:r>
            <a:r>
              <a:rPr lang="en-US" sz="2800" err="1"/>
              <a:t>DbaDBCompression</a:t>
            </a:r>
            <a:r>
              <a:rPr lang="en-US" sz="2800">
                <a:ea typeface="+mj-lt"/>
                <a:cs typeface="+mj-lt"/>
              </a:rPr>
              <a:t> example</a:t>
            </a:r>
            <a:endParaRPr lang="en-US" sz="24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5C03F8-57AD-7AD5-2C3D-746EEAAE6791}"/>
              </a:ext>
            </a:extLst>
          </p:cNvPr>
          <p:cNvSpPr txBox="1">
            <a:spLocks/>
          </p:cNvSpPr>
          <p:nvPr/>
        </p:nvSpPr>
        <p:spPr>
          <a:xfrm>
            <a:off x="866752" y="4343340"/>
            <a:ext cx="10515600" cy="473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FFFFFF"/>
                </a:solidFill>
                <a:ea typeface="+mj-lt"/>
                <a:cs typeface="+mj-lt"/>
              </a:rPr>
              <a:t>Ultimate Compression Script</a:t>
            </a:r>
            <a:endParaRPr lang="en-US" sz="4000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9148861-90EE-4AEA-3AF3-8F043CB5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5" y="4816050"/>
            <a:ext cx="10357185" cy="1767821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6EE3DA-DD9B-859B-C8F1-A0A85005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t="-861" r="179" b="17061"/>
          <a:stretch/>
        </p:blipFill>
        <p:spPr>
          <a:xfrm>
            <a:off x="798712" y="2209639"/>
            <a:ext cx="10322041" cy="17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84B8-36D6-2CFE-7A82-1F72099C6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138C-978A-3A16-5E76-514DAB0A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Row or Page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6CB5-9856-EE24-593A-8DC77DBBB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5121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Use </a:t>
            </a:r>
            <a:r>
              <a:rPr lang="en-US" b="1"/>
              <a:t>Row Compression </a:t>
            </a:r>
            <a:r>
              <a:rPr lang="en-US"/>
              <a:t>if you're looking for simple savings with low CPU impact.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8BF59-FC74-D2C5-0F86-D04650D6A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3305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Use </a:t>
            </a:r>
            <a:r>
              <a:rPr lang="en-US" b="1"/>
              <a:t>Page Compression</a:t>
            </a:r>
            <a:r>
              <a:rPr lang="en-US"/>
              <a:t> for maximum savings with slightly higher CPU cost.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5BC055-8EFB-D319-30FF-B68650CCC2BC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E46530-DBC6-2761-4FE6-029C2873F57B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D11ADCF-458B-B364-D89E-7FDBDB836D96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F35CDD-AAA2-825C-6F60-2189B124B0ED}"/>
              </a:ext>
            </a:extLst>
          </p:cNvPr>
          <p:cNvSpPr txBox="1">
            <a:spLocks/>
          </p:cNvSpPr>
          <p:nvPr/>
        </p:nvSpPr>
        <p:spPr>
          <a:xfrm>
            <a:off x="6722767" y="4230100"/>
            <a:ext cx="5181600" cy="178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1800"/>
              <a:t>Consider compression during maintenance windows</a:t>
            </a:r>
          </a:p>
          <a:p>
            <a:pPr marL="457200" indent="-457200"/>
            <a:r>
              <a:rPr lang="en-US" sz="1800"/>
              <a:t>Review space savings in non-prod first</a:t>
            </a:r>
          </a:p>
          <a:p>
            <a:pPr marL="457200" indent="-457200"/>
            <a:r>
              <a:rPr lang="en-US" sz="1800"/>
              <a:t>Balance I/O and CPU considerations and Monitor</a:t>
            </a:r>
          </a:p>
          <a:p>
            <a:pPr marL="457200" indent="-457200"/>
            <a:r>
              <a:rPr lang="en-US" sz="1800">
                <a:ea typeface="+mn-lt"/>
                <a:cs typeface="+mn-lt"/>
              </a:rPr>
              <a:t>Adjust hardware if needed</a:t>
            </a:r>
          </a:p>
          <a:p>
            <a:pPr marL="457200" indent="-457200"/>
            <a:r>
              <a:rPr lang="en-US" sz="1800"/>
              <a:t>Test, Test, Test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E2E9A3-6873-0347-1B13-D15390DEC9A0}"/>
              </a:ext>
            </a:extLst>
          </p:cNvPr>
          <p:cNvSpPr txBox="1">
            <a:spLocks/>
          </p:cNvSpPr>
          <p:nvPr/>
        </p:nvSpPr>
        <p:spPr>
          <a:xfrm>
            <a:off x="827294" y="3536406"/>
            <a:ext cx="9593180" cy="68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Best Practices and Implementation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E57B1E-ACDC-4395-AC7C-CDACF1CB5489}"/>
              </a:ext>
            </a:extLst>
          </p:cNvPr>
          <p:cNvSpPr txBox="1">
            <a:spLocks/>
          </p:cNvSpPr>
          <p:nvPr/>
        </p:nvSpPr>
        <p:spPr>
          <a:xfrm>
            <a:off x="827292" y="4250152"/>
            <a:ext cx="5181600" cy="1923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ea typeface="+mn-lt"/>
                <a:cs typeface="+mn-lt"/>
              </a:rPr>
              <a:t>Test with tools first for assessment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Analyze workload and potential benefits</a:t>
            </a:r>
          </a:p>
          <a:p>
            <a:r>
              <a:rPr lang="en-US" sz="1800">
                <a:ea typeface="+mn-lt"/>
                <a:cs typeface="+mn-lt"/>
              </a:rPr>
              <a:t>Start with row compression before page compression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Implement selectively rather than database-wide</a:t>
            </a:r>
            <a:endParaRPr lang="en-US"/>
          </a:p>
          <a:p>
            <a:r>
              <a:rPr lang="en-US" sz="1800"/>
              <a:t>Maintain compressed tables </a:t>
            </a:r>
          </a:p>
          <a:p>
            <a:endParaRPr lang="en-US" sz="1800"/>
          </a:p>
          <a:p>
            <a:pPr marL="457200" indent="-45720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97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F079-AA68-7C7F-B038-69B351FF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Pattern to Find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5443-E552-73E5-9DF8-82F4C73AA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4810"/>
            <a:ext cx="10515600" cy="466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1.Took 1 table from  database and copied to a test database/server</a:t>
            </a:r>
          </a:p>
          <a:p>
            <a:pPr marL="0" indent="0">
              <a:buNone/>
            </a:pPr>
            <a:r>
              <a:rPr lang="en-US" sz="2000"/>
              <a:t>2. Made 3 copies of table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800"/>
              <a:t>One with no compress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800"/>
              <a:t>One with row compression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800"/>
              <a:t>One with page compression</a:t>
            </a:r>
          </a:p>
          <a:p>
            <a:pPr marL="0" indent="0">
              <a:buNone/>
            </a:pPr>
            <a:r>
              <a:rPr lang="en-US" sz="2000"/>
              <a:t>3. Ran series of test queries (could do stored proc)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Set Statistics IO and Time On. 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Also  DBCC </a:t>
            </a:r>
            <a:r>
              <a:rPr lang="en-US" sz="1800" err="1"/>
              <a:t>FreeProcCache</a:t>
            </a:r>
            <a:r>
              <a:rPr lang="en-US" sz="1800"/>
              <a:t> every time</a:t>
            </a:r>
          </a:p>
          <a:p>
            <a:pPr marL="0" indent="0">
              <a:buNone/>
            </a:pPr>
            <a:r>
              <a:rPr lang="en-US" sz="2000"/>
              <a:t>4. Copy information from messages tab and use https://statisticsparser.com/ to summarize data and put into spreadsheet</a:t>
            </a:r>
          </a:p>
          <a:p>
            <a:pPr marL="0" indent="0">
              <a:buNone/>
            </a:pPr>
            <a:r>
              <a:rPr lang="en-US" sz="2000"/>
              <a:t>5. Also look at query plan and capture estimated subtree if desired</a:t>
            </a:r>
          </a:p>
          <a:p>
            <a:pPr marL="0" indent="0">
              <a:buNone/>
            </a:pPr>
            <a:r>
              <a:rPr lang="en-US" sz="2000"/>
              <a:t>6. Avg your findings</a:t>
            </a:r>
          </a:p>
          <a:p>
            <a:pPr marL="0" indent="0">
              <a:buNone/>
            </a:pPr>
            <a:r>
              <a:rPr lang="en-US" sz="2000"/>
              <a:t>7. Plot into charts to show visual gains and benefits</a:t>
            </a:r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67670E-2280-271A-E9A5-578DDC034F58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9E5D62-E092-CFDE-56CA-55BA66525BB4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F72D3803-C4CE-BAC7-AB09-8A8250E81B3A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06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7C50F-B13E-5F3E-7CEE-7539B51A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F71-266E-E34A-C28E-0A776FA9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Test Pattern Results Examples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C1D88-C42D-4077-5665-67D78F7E94F5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8B4BB2-9A29-9273-3EC1-72FF991FD071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B59638C8-F8E3-D96B-91AD-10625AA9D25F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7" name="Picture 6" descr="A graph of a graph with green and purple squares">
            <a:extLst>
              <a:ext uri="{FF2B5EF4-FFF2-40B4-BE49-F238E27FC236}">
                <a16:creationId xmlns:a16="http://schemas.microsoft.com/office/drawing/2014/main" id="{6646FE3E-44EB-6F2C-5B7F-93587A52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" t="3030" r="-12" b="212"/>
          <a:stretch/>
        </p:blipFill>
        <p:spPr>
          <a:xfrm>
            <a:off x="199076" y="1326763"/>
            <a:ext cx="5634307" cy="188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667F1-23E2-54CD-5466-C7753D99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" t="3478" r="-227" b="6826"/>
          <a:stretch/>
        </p:blipFill>
        <p:spPr>
          <a:xfrm>
            <a:off x="3486195" y="3202238"/>
            <a:ext cx="5634089" cy="1750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57040-908E-49DB-C570-7A6BA9FB7A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" t="4000" r="-57" b="8444"/>
          <a:stretch/>
        </p:blipFill>
        <p:spPr>
          <a:xfrm>
            <a:off x="198376" y="4936521"/>
            <a:ext cx="5639814" cy="1666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37763-AD05-1856-8451-5292DD8BCE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33" r="98" b="7216"/>
          <a:stretch/>
        </p:blipFill>
        <p:spPr>
          <a:xfrm>
            <a:off x="6304492" y="1324505"/>
            <a:ext cx="5715788" cy="1883892"/>
          </a:xfrm>
          <a:prstGeom prst="rect">
            <a:avLst/>
          </a:prstGeom>
        </p:spPr>
      </p:pic>
      <p:pic>
        <p:nvPicPr>
          <p:cNvPr id="14" name="Picture 13" descr="A green bar graph with white text">
            <a:extLst>
              <a:ext uri="{FF2B5EF4-FFF2-40B4-BE49-F238E27FC236}">
                <a16:creationId xmlns:a16="http://schemas.microsoft.com/office/drawing/2014/main" id="{6EB14F0E-B371-4653-4F65-3EECD071F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434" y="4886855"/>
            <a:ext cx="5715000" cy="17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2B52-3B71-84B9-B6CC-59C0DD2A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BC16-5690-B7F4-9A91-2499D40A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Test Pattern Results Examples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3114A4-42DC-3146-68B8-09943D244BE4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A0BA72-C046-4064-4ED3-0FA25D3C2904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2058F4B-11E8-DCC3-5D57-C3AAEF1F2E91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3" name="Picture 2" descr="A graph with green and blue lines">
            <a:extLst>
              <a:ext uri="{FF2B5EF4-FFF2-40B4-BE49-F238E27FC236}">
                <a16:creationId xmlns:a16="http://schemas.microsoft.com/office/drawing/2014/main" id="{07A1DD03-A77D-F34E-C1EB-9C82A2ED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0" t="5568" r="-1499" b="3478"/>
          <a:stretch/>
        </p:blipFill>
        <p:spPr>
          <a:xfrm>
            <a:off x="2481709" y="1393371"/>
            <a:ext cx="7241736" cy="53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97C82-C115-2BC3-D776-97A795E3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E761-01AD-BAC0-4A63-DBF6634E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69" y="625808"/>
            <a:ext cx="10615862" cy="613695"/>
          </a:xfrm>
        </p:spPr>
        <p:txBody>
          <a:bodyPr>
            <a:normAutofit fontScale="90000"/>
          </a:bodyPr>
          <a:lstStyle/>
          <a:p>
            <a:r>
              <a:rPr lang="en-US"/>
              <a:t>Test Pattern Source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B98E70-81DA-C894-545F-98577FA05EEA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2C177-A18F-1165-E2C5-670DF4512BBF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6353203-9971-3DEB-81C6-9B8212871F1B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429B3-C7B5-1A4F-0544-00B43D4768EB}"/>
              </a:ext>
            </a:extLst>
          </p:cNvPr>
          <p:cNvSpPr txBox="1"/>
          <p:nvPr/>
        </p:nvSpPr>
        <p:spPr>
          <a:xfrm>
            <a:off x="784058" y="1245269"/>
            <a:ext cx="99922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" indent="-91440">
              <a:buFont typeface="Calibri"/>
              <a:buChar char="●"/>
            </a:pPr>
            <a:r>
              <a:rPr lang="en-US" sz="1600">
                <a:solidFill>
                  <a:schemeClr val="accent1"/>
                </a:solidFill>
                <a:latin typeface="Calibri"/>
              </a:rPr>
              <a:t> </a:t>
            </a:r>
            <a:r>
              <a:rPr lang="en-US" sz="1600">
                <a:latin typeface="Calibri"/>
              </a:rPr>
              <a:t>https://www.mssqltips.com/sqlservertip/3187/demonstrating-the-effects-of-using-data-compression-in-sql-server/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50280C-987F-39E0-F799-50DD1017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710741"/>
            <a:ext cx="10620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4D43-049F-2BC1-16A8-C62D23941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A9D7-5DF3-5894-1C20-AB19CD1D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69" y="625808"/>
            <a:ext cx="10615862" cy="613695"/>
          </a:xfrm>
        </p:spPr>
        <p:txBody>
          <a:bodyPr>
            <a:normAutofit fontScale="90000"/>
          </a:bodyPr>
          <a:lstStyle/>
          <a:p>
            <a:r>
              <a:rPr lang="en-US"/>
              <a:t>Test Pattern Source – Find original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A331D6-EB99-018A-0566-C5E210F8CCD2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C92DC4-4A6C-AAC5-574E-585ACE7E7BB9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1F1D11C-08B5-78A9-D312-5FE376BAD12D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4BEBB5-4B2B-BC1C-04E4-2BA1DE4A38DA}"/>
              </a:ext>
            </a:extLst>
          </p:cNvPr>
          <p:cNvSpPr txBox="1">
            <a:spLocks/>
          </p:cNvSpPr>
          <p:nvPr/>
        </p:nvSpPr>
        <p:spPr>
          <a:xfrm>
            <a:off x="780048" y="1409866"/>
            <a:ext cx="10615862" cy="613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 Go to </a:t>
            </a:r>
            <a:r>
              <a:rPr lang="en-US" sz="2400">
                <a:hlinkClick r:id="rId3"/>
              </a:rPr>
              <a:t>http://archive.org</a:t>
            </a:r>
            <a:endParaRPr lang="en-US" sz="2400"/>
          </a:p>
        </p:txBody>
      </p:sp>
      <p:pic>
        <p:nvPicPr>
          <p:cNvPr id="12" name="Picture 11" descr="A screenshot of a web address&#10;&#10;AI-generated content may be incorrect.">
            <a:extLst>
              <a:ext uri="{FF2B5EF4-FFF2-40B4-BE49-F238E27FC236}">
                <a16:creationId xmlns:a16="http://schemas.microsoft.com/office/drawing/2014/main" id="{48538AD1-C318-462A-70DC-26754ED6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03" y="1410200"/>
            <a:ext cx="5310439" cy="2002256"/>
          </a:xfrm>
          <a:prstGeom prst="rect">
            <a:avLst/>
          </a:prstGeom>
        </p:spPr>
      </p:pic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3303BA66-521D-B8F2-E19A-11E511F8C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948" y="3653340"/>
            <a:ext cx="6576762" cy="32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DEF9-9165-4BBE-016E-18A1F3F4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366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Time for 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A3B-AEAD-5DFF-0756-0BCE462D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69227"/>
            <a:ext cx="10515600" cy="2588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E81737-2EC1-94D2-E279-3C9281A2ECF1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1FD2F8-3F90-BDE8-FD33-31B1F07DC40C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E27BDC3-58E1-6F7A-C05A-620C53490FE8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21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E65D-E990-A969-60B4-BEAF6267D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667B-5212-B11D-AD4C-386D32C0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EAB2-2442-AC55-421E-E0F431CD2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SQL Data Compression</a:t>
            </a:r>
            <a:r>
              <a:rPr lang="en-US">
                <a:ea typeface="+mn-lt"/>
                <a:cs typeface="+mn-lt"/>
              </a:rPr>
              <a:t> is a powerful feature in SQL Server designed to reduce the storage footprint of your data with databases while enhancing overall performance.</a:t>
            </a:r>
            <a:endParaRPr lang="en-US"/>
          </a:p>
          <a:p>
            <a:pPr marL="457200" lvl="1" indent="0">
              <a:buNone/>
            </a:pPr>
            <a:endParaRPr lang="en-US" sz="1200"/>
          </a:p>
          <a:p>
            <a:pPr marL="457200" lvl="1" indent="0">
              <a:buNone/>
            </a:pPr>
            <a:endParaRPr lang="en-US" sz="12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DE396-0930-9C31-377B-487B8BFCEE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Benefits of data compression:</a:t>
            </a:r>
          </a:p>
          <a:p>
            <a:pPr lvl="1"/>
            <a:r>
              <a:rPr lang="en-US"/>
              <a:t>Reduced Storage Requirements</a:t>
            </a:r>
          </a:p>
          <a:p>
            <a:pPr lvl="1"/>
            <a:r>
              <a:rPr lang="en-US"/>
              <a:t>Improve I/O Performance</a:t>
            </a:r>
          </a:p>
          <a:p>
            <a:pPr lvl="1"/>
            <a:r>
              <a:rPr lang="en-US"/>
              <a:t>Improved Memory Utilization </a:t>
            </a:r>
          </a:p>
          <a:p>
            <a:pPr lvl="1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D4EC22-CA7C-7007-88CA-10210528EDB0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2D138C-A11C-F7CA-B96F-55BDDBF65AF3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6865874B-825D-BB3F-D36F-B6995D9026DE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5" name="Picture 4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A8996107-FE38-E182-E76B-E16C05B8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631" y="4254739"/>
            <a:ext cx="6098740" cy="21793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7429EF-E5B1-64A6-036A-A0770E5B128E}"/>
              </a:ext>
            </a:extLst>
          </p:cNvPr>
          <p:cNvCxnSpPr/>
          <p:nvPr/>
        </p:nvCxnSpPr>
        <p:spPr>
          <a:xfrm flipV="1">
            <a:off x="1565754" y="4947781"/>
            <a:ext cx="2557395" cy="782877"/>
          </a:xfrm>
          <a:prstGeom prst="straightConnector1">
            <a:avLst/>
          </a:prstGeom>
          <a:ln w="57150">
            <a:solidFill>
              <a:srgbClr val="79D2D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F8AED-3D4A-2C1E-99B5-EB0A08F26D77}"/>
              </a:ext>
            </a:extLst>
          </p:cNvPr>
          <p:cNvCxnSpPr>
            <a:cxnSpLocks/>
          </p:cNvCxnSpPr>
          <p:nvPr/>
        </p:nvCxnSpPr>
        <p:spPr>
          <a:xfrm flipH="1">
            <a:off x="5918545" y="4697260"/>
            <a:ext cx="4123152" cy="845507"/>
          </a:xfrm>
          <a:prstGeom prst="straightConnector1">
            <a:avLst/>
          </a:prstGeom>
          <a:ln w="57150">
            <a:solidFill>
              <a:srgbClr val="79D2D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1AA88D-E239-9D31-EE39-D66EF3DB0F0B}"/>
              </a:ext>
            </a:extLst>
          </p:cNvPr>
          <p:cNvSpPr txBox="1"/>
          <p:nvPr/>
        </p:nvSpPr>
        <p:spPr>
          <a:xfrm>
            <a:off x="657616" y="5501013"/>
            <a:ext cx="21722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Before  </a:t>
            </a:r>
          </a:p>
          <a:p>
            <a:r>
              <a:rPr lang="en-US"/>
              <a:t>compression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65924-B9CE-5E1B-E2D6-9AD02EB5691D}"/>
              </a:ext>
            </a:extLst>
          </p:cNvPr>
          <p:cNvSpPr txBox="1"/>
          <p:nvPr/>
        </p:nvSpPr>
        <p:spPr>
          <a:xfrm>
            <a:off x="10020822" y="4363231"/>
            <a:ext cx="1753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 compression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7FD765-0043-00CC-D847-B21208D9484D}"/>
              </a:ext>
            </a:extLst>
          </p:cNvPr>
          <p:cNvSpPr txBox="1"/>
          <p:nvPr/>
        </p:nvSpPr>
        <p:spPr>
          <a:xfrm>
            <a:off x="4926905" y="6430025"/>
            <a:ext cx="2494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Real client example</a:t>
            </a:r>
          </a:p>
        </p:txBody>
      </p:sp>
    </p:spTree>
    <p:extLst>
      <p:ext uri="{BB962C8B-B14F-4D97-AF65-F5344CB8AC3E}">
        <p14:creationId xmlns:p14="http://schemas.microsoft.com/office/powerpoint/2010/main" val="32561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DD073-6959-E5E7-09BB-92672056E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951B-963A-9D42-BA56-E288A24B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SQL Data Compression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744159-2853-CDE0-6BBF-35931AC4A8D3}"/>
              </a:ext>
            </a:extLst>
          </p:cNvPr>
          <p:cNvGrpSpPr/>
          <p:nvPr/>
        </p:nvGrpSpPr>
        <p:grpSpPr>
          <a:xfrm>
            <a:off x="2360892" y="1835653"/>
            <a:ext cx="13169127" cy="712889"/>
            <a:chOff x="1540669" y="1849891"/>
            <a:chExt cx="8635709" cy="30777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8AA91CC-9AE6-F58F-2D65-C38F3D73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669" y="1849891"/>
              <a:ext cx="589906" cy="30777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Roboto"/>
                  <a:ea typeface="Roboto"/>
                  <a:cs typeface="Roboto"/>
                </a:rPr>
                <a:t>2008</a:t>
              </a:r>
              <a:endParaRPr lang="en-US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651C723E-6EA1-2A04-C3F3-FE87DE6AA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057" y="1849891"/>
              <a:ext cx="589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Roboto"/>
                  <a:ea typeface="Roboto"/>
                  <a:cs typeface="Roboto"/>
                </a:rPr>
                <a:t>2016</a:t>
              </a:r>
              <a:endParaRPr lang="en-US"/>
            </a:p>
          </p:txBody>
        </p:sp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96A1E492-D5FB-387D-C965-A9CCA9B04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032" y="1849891"/>
              <a:ext cx="5899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 b="1">
                  <a:latin typeface="Roboto"/>
                  <a:ea typeface="Roboto"/>
                  <a:cs typeface="Roboto"/>
                </a:rPr>
                <a:t>2022</a:t>
              </a:r>
              <a:endParaRPr lang="en-US" altLang="en-US" sz="24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E5C7508E-FFDF-725D-B1E5-FEB458FCD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0338" y="1849891"/>
              <a:ext cx="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2000" b="1">
                <a:solidFill>
                  <a:schemeClr val="accent4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E3F3194C-889E-6B7A-C9DF-79EF067D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6314" y="1849891"/>
              <a:ext cx="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en-US" alt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5DCF0-1A6F-0BCA-E84D-0CCB28175656}"/>
              </a:ext>
            </a:extLst>
          </p:cNvPr>
          <p:cNvGrpSpPr/>
          <p:nvPr/>
        </p:nvGrpSpPr>
        <p:grpSpPr>
          <a:xfrm>
            <a:off x="1790176" y="2333626"/>
            <a:ext cx="8301037" cy="3246015"/>
            <a:chOff x="1288256" y="2261054"/>
            <a:chExt cx="5253038" cy="2898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85C43A-D24C-22ED-0D91-EE039B4AAB08}"/>
                </a:ext>
              </a:extLst>
            </p:cNvPr>
            <p:cNvGrpSpPr/>
            <p:nvPr/>
          </p:nvGrpSpPr>
          <p:grpSpPr>
            <a:xfrm>
              <a:off x="1807369" y="2338841"/>
              <a:ext cx="4213225" cy="2281238"/>
              <a:chOff x="1807369" y="2338841"/>
              <a:chExt cx="4213225" cy="2281238"/>
            </a:xfrm>
          </p:grpSpPr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84919AEA-3C5C-F9A8-B073-0A31C2A49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6119" y="2338841"/>
                <a:ext cx="1809750" cy="53975"/>
              </a:xfrm>
              <a:custGeom>
                <a:avLst/>
                <a:gdLst>
                  <a:gd name="T0" fmla="*/ 0 w 1140"/>
                  <a:gd name="T1" fmla="*/ 0 h 34"/>
                  <a:gd name="T2" fmla="*/ 0 w 1140"/>
                  <a:gd name="T3" fmla="*/ 0 h 34"/>
                  <a:gd name="T4" fmla="*/ 1 w 1140"/>
                  <a:gd name="T5" fmla="*/ 17 h 34"/>
                  <a:gd name="T6" fmla="*/ 1 w 1140"/>
                  <a:gd name="T7" fmla="*/ 17 h 34"/>
                  <a:gd name="T8" fmla="*/ 0 w 1140"/>
                  <a:gd name="T9" fmla="*/ 34 h 34"/>
                  <a:gd name="T10" fmla="*/ 1140 w 1140"/>
                  <a:gd name="T11" fmla="*/ 34 h 34"/>
                  <a:gd name="T12" fmla="*/ 1140 w 1140"/>
                  <a:gd name="T13" fmla="*/ 34 h 34"/>
                  <a:gd name="T14" fmla="*/ 1138 w 1140"/>
                  <a:gd name="T15" fmla="*/ 17 h 34"/>
                  <a:gd name="T16" fmla="*/ 1138 w 1140"/>
                  <a:gd name="T17" fmla="*/ 17 h 34"/>
                  <a:gd name="T18" fmla="*/ 1140 w 1140"/>
                  <a:gd name="T19" fmla="*/ 0 h 34"/>
                  <a:gd name="T20" fmla="*/ 0 w 1140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0" h="34">
                    <a:moveTo>
                      <a:pt x="0" y="0"/>
                    </a:moveTo>
                    <a:lnTo>
                      <a:pt x="0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34"/>
                    </a:lnTo>
                    <a:lnTo>
                      <a:pt x="1140" y="34"/>
                    </a:lnTo>
                    <a:lnTo>
                      <a:pt x="1140" y="34"/>
                    </a:lnTo>
                    <a:lnTo>
                      <a:pt x="1138" y="17"/>
                    </a:lnTo>
                    <a:lnTo>
                      <a:pt x="1138" y="17"/>
                    </a:lnTo>
                    <a:lnTo>
                      <a:pt x="11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127C7F"/>
                  </a:solidFill>
                </a:endParaRPr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0A763EC0-3A07-CF70-3EDE-999C82A81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094" y="2338841"/>
                <a:ext cx="1809750" cy="53975"/>
              </a:xfrm>
              <a:custGeom>
                <a:avLst/>
                <a:gdLst>
                  <a:gd name="T0" fmla="*/ 0 w 1140"/>
                  <a:gd name="T1" fmla="*/ 0 h 34"/>
                  <a:gd name="T2" fmla="*/ 0 w 1140"/>
                  <a:gd name="T3" fmla="*/ 0 h 34"/>
                  <a:gd name="T4" fmla="*/ 1 w 1140"/>
                  <a:gd name="T5" fmla="*/ 17 h 34"/>
                  <a:gd name="T6" fmla="*/ 1 w 1140"/>
                  <a:gd name="T7" fmla="*/ 17 h 34"/>
                  <a:gd name="T8" fmla="*/ 0 w 1140"/>
                  <a:gd name="T9" fmla="*/ 34 h 34"/>
                  <a:gd name="T10" fmla="*/ 1140 w 1140"/>
                  <a:gd name="T11" fmla="*/ 34 h 34"/>
                  <a:gd name="T12" fmla="*/ 1140 w 1140"/>
                  <a:gd name="T13" fmla="*/ 34 h 34"/>
                  <a:gd name="T14" fmla="*/ 1138 w 1140"/>
                  <a:gd name="T15" fmla="*/ 17 h 34"/>
                  <a:gd name="T16" fmla="*/ 1138 w 1140"/>
                  <a:gd name="T17" fmla="*/ 17 h 34"/>
                  <a:gd name="T18" fmla="*/ 1140 w 1140"/>
                  <a:gd name="T19" fmla="*/ 0 h 34"/>
                  <a:gd name="T20" fmla="*/ 0 w 1140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0" h="34">
                    <a:moveTo>
                      <a:pt x="0" y="0"/>
                    </a:moveTo>
                    <a:lnTo>
                      <a:pt x="0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34"/>
                    </a:lnTo>
                    <a:lnTo>
                      <a:pt x="1140" y="34"/>
                    </a:lnTo>
                    <a:lnTo>
                      <a:pt x="1140" y="34"/>
                    </a:lnTo>
                    <a:lnTo>
                      <a:pt x="1138" y="17"/>
                    </a:lnTo>
                    <a:lnTo>
                      <a:pt x="1138" y="17"/>
                    </a:lnTo>
                    <a:lnTo>
                      <a:pt x="11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127C7F"/>
                  </a:solidFill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7B5A1008-1E14-BCA1-E04B-392278536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369" y="2505529"/>
                <a:ext cx="42863" cy="2114550"/>
              </a:xfrm>
              <a:custGeom>
                <a:avLst/>
                <a:gdLst>
                  <a:gd name="T0" fmla="*/ 0 w 27"/>
                  <a:gd name="T1" fmla="*/ 0 h 1332"/>
                  <a:gd name="T2" fmla="*/ 0 w 27"/>
                  <a:gd name="T3" fmla="*/ 1332 h 1332"/>
                  <a:gd name="T4" fmla="*/ 27 w 27"/>
                  <a:gd name="T5" fmla="*/ 1332 h 1332"/>
                  <a:gd name="T6" fmla="*/ 27 w 27"/>
                  <a:gd name="T7" fmla="*/ 0 h 1332"/>
                  <a:gd name="T8" fmla="*/ 27 w 27"/>
                  <a:gd name="T9" fmla="*/ 0 h 1332"/>
                  <a:gd name="T10" fmla="*/ 13 w 27"/>
                  <a:gd name="T11" fmla="*/ 0 h 1332"/>
                  <a:gd name="T12" fmla="*/ 13 w 27"/>
                  <a:gd name="T13" fmla="*/ 0 h 1332"/>
                  <a:gd name="T14" fmla="*/ 0 w 27"/>
                  <a:gd name="T15" fmla="*/ 0 h 1332"/>
                  <a:gd name="T16" fmla="*/ 0 w 27"/>
                  <a:gd name="T17" fmla="*/ 0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332">
                    <a:moveTo>
                      <a:pt x="0" y="0"/>
                    </a:moveTo>
                    <a:lnTo>
                      <a:pt x="0" y="1332"/>
                    </a:lnTo>
                    <a:lnTo>
                      <a:pt x="27" y="1332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127C7F"/>
                  </a:solidFill>
                </a:endParaRPr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282BAE2C-C515-8759-9058-493473E55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344" y="2505529"/>
                <a:ext cx="44450" cy="1581150"/>
              </a:xfrm>
              <a:custGeom>
                <a:avLst/>
                <a:gdLst>
                  <a:gd name="T0" fmla="*/ 0 w 28"/>
                  <a:gd name="T1" fmla="*/ 0 h 996"/>
                  <a:gd name="T2" fmla="*/ 0 w 28"/>
                  <a:gd name="T3" fmla="*/ 996 h 996"/>
                  <a:gd name="T4" fmla="*/ 28 w 28"/>
                  <a:gd name="T5" fmla="*/ 996 h 996"/>
                  <a:gd name="T6" fmla="*/ 28 w 28"/>
                  <a:gd name="T7" fmla="*/ 0 h 996"/>
                  <a:gd name="T8" fmla="*/ 28 w 28"/>
                  <a:gd name="T9" fmla="*/ 0 h 996"/>
                  <a:gd name="T10" fmla="*/ 14 w 28"/>
                  <a:gd name="T11" fmla="*/ 0 h 996"/>
                  <a:gd name="T12" fmla="*/ 14 w 28"/>
                  <a:gd name="T13" fmla="*/ 0 h 996"/>
                  <a:gd name="T14" fmla="*/ 0 w 28"/>
                  <a:gd name="T15" fmla="*/ 0 h 996"/>
                  <a:gd name="T16" fmla="*/ 0 w 28"/>
                  <a:gd name="T17" fmla="*/ 0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996">
                    <a:moveTo>
                      <a:pt x="0" y="0"/>
                    </a:moveTo>
                    <a:lnTo>
                      <a:pt x="0" y="996"/>
                    </a:lnTo>
                    <a:lnTo>
                      <a:pt x="28" y="99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127C7F"/>
                  </a:solidFill>
                </a:endParaRP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BE00DDDD-89C9-D66C-83F9-F8FF8E4C4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144" y="2505529"/>
                <a:ext cx="44450" cy="2001838"/>
              </a:xfrm>
              <a:custGeom>
                <a:avLst/>
                <a:gdLst>
                  <a:gd name="T0" fmla="*/ 0 w 28"/>
                  <a:gd name="T1" fmla="*/ 0 h 1261"/>
                  <a:gd name="T2" fmla="*/ 0 w 28"/>
                  <a:gd name="T3" fmla="*/ 1261 h 1261"/>
                  <a:gd name="T4" fmla="*/ 28 w 28"/>
                  <a:gd name="T5" fmla="*/ 1261 h 1261"/>
                  <a:gd name="T6" fmla="*/ 28 w 28"/>
                  <a:gd name="T7" fmla="*/ 0 h 1261"/>
                  <a:gd name="T8" fmla="*/ 28 w 28"/>
                  <a:gd name="T9" fmla="*/ 0 h 1261"/>
                  <a:gd name="T10" fmla="*/ 14 w 28"/>
                  <a:gd name="T11" fmla="*/ 0 h 1261"/>
                  <a:gd name="T12" fmla="*/ 14 w 28"/>
                  <a:gd name="T13" fmla="*/ 0 h 1261"/>
                  <a:gd name="T14" fmla="*/ 0 w 28"/>
                  <a:gd name="T15" fmla="*/ 0 h 1261"/>
                  <a:gd name="T16" fmla="*/ 0 w 28"/>
                  <a:gd name="T17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261">
                    <a:moveTo>
                      <a:pt x="0" y="0"/>
                    </a:moveTo>
                    <a:lnTo>
                      <a:pt x="0" y="1261"/>
                    </a:lnTo>
                    <a:lnTo>
                      <a:pt x="28" y="126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127C7F"/>
                  </a:solidFill>
                </a:endParaRPr>
              </a:p>
            </p:txBody>
          </p:sp>
        </p:grp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6F91EF2-5F5E-4911-CDCF-E2D33CE08B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8256" y="4077154"/>
              <a:ext cx="1081088" cy="1082675"/>
            </a:xfrm>
            <a:custGeom>
              <a:avLst/>
              <a:gdLst>
                <a:gd name="T0" fmla="*/ 324 w 681"/>
                <a:gd name="T1" fmla="*/ 2 h 682"/>
                <a:gd name="T2" fmla="*/ 272 w 681"/>
                <a:gd name="T3" fmla="*/ 7 h 682"/>
                <a:gd name="T4" fmla="*/ 208 w 681"/>
                <a:gd name="T5" fmla="*/ 28 h 682"/>
                <a:gd name="T6" fmla="*/ 124 w 681"/>
                <a:gd name="T7" fmla="*/ 78 h 682"/>
                <a:gd name="T8" fmla="*/ 59 w 681"/>
                <a:gd name="T9" fmla="*/ 151 h 682"/>
                <a:gd name="T10" fmla="*/ 15 w 681"/>
                <a:gd name="T11" fmla="*/ 240 h 682"/>
                <a:gd name="T12" fmla="*/ 4 w 681"/>
                <a:gd name="T13" fmla="*/ 289 h 682"/>
                <a:gd name="T14" fmla="*/ 0 w 681"/>
                <a:gd name="T15" fmla="*/ 342 h 682"/>
                <a:gd name="T16" fmla="*/ 1 w 681"/>
                <a:gd name="T17" fmla="*/ 377 h 682"/>
                <a:gd name="T18" fmla="*/ 10 w 681"/>
                <a:gd name="T19" fmla="*/ 427 h 682"/>
                <a:gd name="T20" fmla="*/ 41 w 681"/>
                <a:gd name="T21" fmla="*/ 504 h 682"/>
                <a:gd name="T22" fmla="*/ 99 w 681"/>
                <a:gd name="T23" fmla="*/ 582 h 682"/>
                <a:gd name="T24" fmla="*/ 179 w 681"/>
                <a:gd name="T25" fmla="*/ 640 h 682"/>
                <a:gd name="T26" fmla="*/ 255 w 681"/>
                <a:gd name="T27" fmla="*/ 671 h 682"/>
                <a:gd name="T28" fmla="*/ 306 w 681"/>
                <a:gd name="T29" fmla="*/ 681 h 682"/>
                <a:gd name="T30" fmla="*/ 340 w 681"/>
                <a:gd name="T31" fmla="*/ 682 h 682"/>
                <a:gd name="T32" fmla="*/ 392 w 681"/>
                <a:gd name="T33" fmla="*/ 678 h 682"/>
                <a:gd name="T34" fmla="*/ 442 w 681"/>
                <a:gd name="T35" fmla="*/ 667 h 682"/>
                <a:gd name="T36" fmla="*/ 532 w 681"/>
                <a:gd name="T37" fmla="*/ 624 h 682"/>
                <a:gd name="T38" fmla="*/ 604 w 681"/>
                <a:gd name="T39" fmla="*/ 558 h 682"/>
                <a:gd name="T40" fmla="*/ 654 w 681"/>
                <a:gd name="T41" fmla="*/ 474 h 682"/>
                <a:gd name="T42" fmla="*/ 674 w 681"/>
                <a:gd name="T43" fmla="*/ 410 h 682"/>
                <a:gd name="T44" fmla="*/ 681 w 681"/>
                <a:gd name="T45" fmla="*/ 359 h 682"/>
                <a:gd name="T46" fmla="*/ 681 w 681"/>
                <a:gd name="T47" fmla="*/ 324 h 682"/>
                <a:gd name="T48" fmla="*/ 674 w 681"/>
                <a:gd name="T49" fmla="*/ 272 h 682"/>
                <a:gd name="T50" fmla="*/ 654 w 681"/>
                <a:gd name="T51" fmla="*/ 209 h 682"/>
                <a:gd name="T52" fmla="*/ 604 w 681"/>
                <a:gd name="T53" fmla="*/ 124 h 682"/>
                <a:gd name="T54" fmla="*/ 532 w 681"/>
                <a:gd name="T55" fmla="*/ 59 h 682"/>
                <a:gd name="T56" fmla="*/ 442 w 681"/>
                <a:gd name="T57" fmla="*/ 16 h 682"/>
                <a:gd name="T58" fmla="*/ 392 w 681"/>
                <a:gd name="T59" fmla="*/ 4 h 682"/>
                <a:gd name="T60" fmla="*/ 340 w 681"/>
                <a:gd name="T61" fmla="*/ 0 h 682"/>
                <a:gd name="T62" fmla="*/ 340 w 681"/>
                <a:gd name="T63" fmla="*/ 658 h 682"/>
                <a:gd name="T64" fmla="*/ 246 w 681"/>
                <a:gd name="T65" fmla="*/ 645 h 682"/>
                <a:gd name="T66" fmla="*/ 163 w 681"/>
                <a:gd name="T67" fmla="*/ 604 h 682"/>
                <a:gd name="T68" fmla="*/ 95 w 681"/>
                <a:gd name="T69" fmla="*/ 543 h 682"/>
                <a:gd name="T70" fmla="*/ 48 w 681"/>
                <a:gd name="T71" fmla="*/ 465 h 682"/>
                <a:gd name="T72" fmla="*/ 25 w 681"/>
                <a:gd name="T73" fmla="*/ 374 h 682"/>
                <a:gd name="T74" fmla="*/ 25 w 681"/>
                <a:gd name="T75" fmla="*/ 308 h 682"/>
                <a:gd name="T76" fmla="*/ 48 w 681"/>
                <a:gd name="T77" fmla="*/ 218 h 682"/>
                <a:gd name="T78" fmla="*/ 95 w 681"/>
                <a:gd name="T79" fmla="*/ 140 h 682"/>
                <a:gd name="T80" fmla="*/ 163 w 681"/>
                <a:gd name="T81" fmla="*/ 78 h 682"/>
                <a:gd name="T82" fmla="*/ 246 w 681"/>
                <a:gd name="T83" fmla="*/ 38 h 682"/>
                <a:gd name="T84" fmla="*/ 340 w 681"/>
                <a:gd name="T85" fmla="*/ 24 h 682"/>
                <a:gd name="T86" fmla="*/ 405 w 681"/>
                <a:gd name="T87" fmla="*/ 31 h 682"/>
                <a:gd name="T88" fmla="*/ 493 w 681"/>
                <a:gd name="T89" fmla="*/ 62 h 682"/>
                <a:gd name="T90" fmla="*/ 565 w 681"/>
                <a:gd name="T91" fmla="*/ 117 h 682"/>
                <a:gd name="T92" fmla="*/ 619 w 681"/>
                <a:gd name="T93" fmla="*/ 190 h 682"/>
                <a:gd name="T94" fmla="*/ 652 w 681"/>
                <a:gd name="T95" fmla="*/ 278 h 682"/>
                <a:gd name="T96" fmla="*/ 659 w 681"/>
                <a:gd name="T97" fmla="*/ 342 h 682"/>
                <a:gd name="T98" fmla="*/ 645 w 681"/>
                <a:gd name="T99" fmla="*/ 435 h 682"/>
                <a:gd name="T100" fmla="*/ 604 w 681"/>
                <a:gd name="T101" fmla="*/ 519 h 682"/>
                <a:gd name="T102" fmla="*/ 543 w 681"/>
                <a:gd name="T103" fmla="*/ 586 h 682"/>
                <a:gd name="T104" fmla="*/ 465 w 681"/>
                <a:gd name="T105" fmla="*/ 633 h 682"/>
                <a:gd name="T106" fmla="*/ 373 w 681"/>
                <a:gd name="T107" fmla="*/ 65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682">
                  <a:moveTo>
                    <a:pt x="340" y="0"/>
                  </a:moveTo>
                  <a:lnTo>
                    <a:pt x="340" y="0"/>
                  </a:lnTo>
                  <a:lnTo>
                    <a:pt x="324" y="2"/>
                  </a:lnTo>
                  <a:lnTo>
                    <a:pt x="306" y="3"/>
                  </a:lnTo>
                  <a:lnTo>
                    <a:pt x="289" y="4"/>
                  </a:lnTo>
                  <a:lnTo>
                    <a:pt x="272" y="7"/>
                  </a:lnTo>
                  <a:lnTo>
                    <a:pt x="255" y="11"/>
                  </a:lnTo>
                  <a:lnTo>
                    <a:pt x="240" y="16"/>
                  </a:lnTo>
                  <a:lnTo>
                    <a:pt x="208" y="28"/>
                  </a:lnTo>
                  <a:lnTo>
                    <a:pt x="179" y="42"/>
                  </a:lnTo>
                  <a:lnTo>
                    <a:pt x="151" y="59"/>
                  </a:lnTo>
                  <a:lnTo>
                    <a:pt x="124" y="78"/>
                  </a:lnTo>
                  <a:lnTo>
                    <a:pt x="99" y="101"/>
                  </a:lnTo>
                  <a:lnTo>
                    <a:pt x="78" y="124"/>
                  </a:lnTo>
                  <a:lnTo>
                    <a:pt x="59" y="151"/>
                  </a:lnTo>
                  <a:lnTo>
                    <a:pt x="41" y="179"/>
                  </a:lnTo>
                  <a:lnTo>
                    <a:pt x="27" y="209"/>
                  </a:lnTo>
                  <a:lnTo>
                    <a:pt x="15" y="240"/>
                  </a:lnTo>
                  <a:lnTo>
                    <a:pt x="10" y="257"/>
                  </a:lnTo>
                  <a:lnTo>
                    <a:pt x="7" y="272"/>
                  </a:lnTo>
                  <a:lnTo>
                    <a:pt x="4" y="289"/>
                  </a:lnTo>
                  <a:lnTo>
                    <a:pt x="1" y="307"/>
                  </a:lnTo>
                  <a:lnTo>
                    <a:pt x="0" y="324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59"/>
                  </a:lnTo>
                  <a:lnTo>
                    <a:pt x="1" y="377"/>
                  </a:lnTo>
                  <a:lnTo>
                    <a:pt x="4" y="393"/>
                  </a:lnTo>
                  <a:lnTo>
                    <a:pt x="7" y="410"/>
                  </a:lnTo>
                  <a:lnTo>
                    <a:pt x="10" y="427"/>
                  </a:lnTo>
                  <a:lnTo>
                    <a:pt x="15" y="442"/>
                  </a:lnTo>
                  <a:lnTo>
                    <a:pt x="27" y="474"/>
                  </a:lnTo>
                  <a:lnTo>
                    <a:pt x="41" y="504"/>
                  </a:lnTo>
                  <a:lnTo>
                    <a:pt x="59" y="532"/>
                  </a:lnTo>
                  <a:lnTo>
                    <a:pt x="78" y="558"/>
                  </a:lnTo>
                  <a:lnTo>
                    <a:pt x="99" y="582"/>
                  </a:lnTo>
                  <a:lnTo>
                    <a:pt x="124" y="604"/>
                  </a:lnTo>
                  <a:lnTo>
                    <a:pt x="151" y="624"/>
                  </a:lnTo>
                  <a:lnTo>
                    <a:pt x="179" y="640"/>
                  </a:lnTo>
                  <a:lnTo>
                    <a:pt x="208" y="656"/>
                  </a:lnTo>
                  <a:lnTo>
                    <a:pt x="240" y="667"/>
                  </a:lnTo>
                  <a:lnTo>
                    <a:pt x="255" y="671"/>
                  </a:lnTo>
                  <a:lnTo>
                    <a:pt x="272" y="675"/>
                  </a:lnTo>
                  <a:lnTo>
                    <a:pt x="289" y="678"/>
                  </a:lnTo>
                  <a:lnTo>
                    <a:pt x="306" y="681"/>
                  </a:lnTo>
                  <a:lnTo>
                    <a:pt x="324" y="682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59" y="682"/>
                  </a:lnTo>
                  <a:lnTo>
                    <a:pt x="375" y="681"/>
                  </a:lnTo>
                  <a:lnTo>
                    <a:pt x="392" y="678"/>
                  </a:lnTo>
                  <a:lnTo>
                    <a:pt x="409" y="675"/>
                  </a:lnTo>
                  <a:lnTo>
                    <a:pt x="426" y="671"/>
                  </a:lnTo>
                  <a:lnTo>
                    <a:pt x="442" y="667"/>
                  </a:lnTo>
                  <a:lnTo>
                    <a:pt x="473" y="656"/>
                  </a:lnTo>
                  <a:lnTo>
                    <a:pt x="502" y="640"/>
                  </a:lnTo>
                  <a:lnTo>
                    <a:pt x="532" y="624"/>
                  </a:lnTo>
                  <a:lnTo>
                    <a:pt x="557" y="604"/>
                  </a:lnTo>
                  <a:lnTo>
                    <a:pt x="582" y="582"/>
                  </a:lnTo>
                  <a:lnTo>
                    <a:pt x="604" y="558"/>
                  </a:lnTo>
                  <a:lnTo>
                    <a:pt x="624" y="532"/>
                  </a:lnTo>
                  <a:lnTo>
                    <a:pt x="640" y="504"/>
                  </a:lnTo>
                  <a:lnTo>
                    <a:pt x="654" y="474"/>
                  </a:lnTo>
                  <a:lnTo>
                    <a:pt x="665" y="442"/>
                  </a:lnTo>
                  <a:lnTo>
                    <a:pt x="671" y="427"/>
                  </a:lnTo>
                  <a:lnTo>
                    <a:pt x="674" y="410"/>
                  </a:lnTo>
                  <a:lnTo>
                    <a:pt x="678" y="393"/>
                  </a:lnTo>
                  <a:lnTo>
                    <a:pt x="679" y="377"/>
                  </a:lnTo>
                  <a:lnTo>
                    <a:pt x="681" y="359"/>
                  </a:lnTo>
                  <a:lnTo>
                    <a:pt x="681" y="342"/>
                  </a:lnTo>
                  <a:lnTo>
                    <a:pt x="681" y="342"/>
                  </a:lnTo>
                  <a:lnTo>
                    <a:pt x="681" y="324"/>
                  </a:lnTo>
                  <a:lnTo>
                    <a:pt x="679" y="307"/>
                  </a:lnTo>
                  <a:lnTo>
                    <a:pt x="678" y="289"/>
                  </a:lnTo>
                  <a:lnTo>
                    <a:pt x="674" y="272"/>
                  </a:lnTo>
                  <a:lnTo>
                    <a:pt x="671" y="257"/>
                  </a:lnTo>
                  <a:lnTo>
                    <a:pt x="665" y="240"/>
                  </a:lnTo>
                  <a:lnTo>
                    <a:pt x="654" y="209"/>
                  </a:lnTo>
                  <a:lnTo>
                    <a:pt x="640" y="179"/>
                  </a:lnTo>
                  <a:lnTo>
                    <a:pt x="624" y="151"/>
                  </a:lnTo>
                  <a:lnTo>
                    <a:pt x="604" y="124"/>
                  </a:lnTo>
                  <a:lnTo>
                    <a:pt x="582" y="101"/>
                  </a:lnTo>
                  <a:lnTo>
                    <a:pt x="557" y="78"/>
                  </a:lnTo>
                  <a:lnTo>
                    <a:pt x="532" y="59"/>
                  </a:lnTo>
                  <a:lnTo>
                    <a:pt x="502" y="42"/>
                  </a:lnTo>
                  <a:lnTo>
                    <a:pt x="473" y="28"/>
                  </a:lnTo>
                  <a:lnTo>
                    <a:pt x="442" y="16"/>
                  </a:lnTo>
                  <a:lnTo>
                    <a:pt x="426" y="11"/>
                  </a:lnTo>
                  <a:lnTo>
                    <a:pt x="409" y="7"/>
                  </a:lnTo>
                  <a:lnTo>
                    <a:pt x="392" y="4"/>
                  </a:lnTo>
                  <a:lnTo>
                    <a:pt x="375" y="3"/>
                  </a:lnTo>
                  <a:lnTo>
                    <a:pt x="359" y="2"/>
                  </a:lnTo>
                  <a:lnTo>
                    <a:pt x="340" y="0"/>
                  </a:lnTo>
                  <a:lnTo>
                    <a:pt x="340" y="0"/>
                  </a:lnTo>
                  <a:close/>
                  <a:moveTo>
                    <a:pt x="340" y="658"/>
                  </a:moveTo>
                  <a:lnTo>
                    <a:pt x="340" y="658"/>
                  </a:lnTo>
                  <a:lnTo>
                    <a:pt x="308" y="657"/>
                  </a:lnTo>
                  <a:lnTo>
                    <a:pt x="276" y="653"/>
                  </a:lnTo>
                  <a:lnTo>
                    <a:pt x="246" y="645"/>
                  </a:lnTo>
                  <a:lnTo>
                    <a:pt x="218" y="633"/>
                  </a:lnTo>
                  <a:lnTo>
                    <a:pt x="190" y="621"/>
                  </a:lnTo>
                  <a:lnTo>
                    <a:pt x="163" y="604"/>
                  </a:lnTo>
                  <a:lnTo>
                    <a:pt x="138" y="586"/>
                  </a:lnTo>
                  <a:lnTo>
                    <a:pt x="116" y="566"/>
                  </a:lnTo>
                  <a:lnTo>
                    <a:pt x="95" y="543"/>
                  </a:lnTo>
                  <a:lnTo>
                    <a:pt x="77" y="519"/>
                  </a:lnTo>
                  <a:lnTo>
                    <a:pt x="61" y="493"/>
                  </a:lnTo>
                  <a:lnTo>
                    <a:pt x="48" y="465"/>
                  </a:lnTo>
                  <a:lnTo>
                    <a:pt x="38" y="435"/>
                  </a:lnTo>
                  <a:lnTo>
                    <a:pt x="29" y="405"/>
                  </a:lnTo>
                  <a:lnTo>
                    <a:pt x="25" y="374"/>
                  </a:lnTo>
                  <a:lnTo>
                    <a:pt x="22" y="342"/>
                  </a:lnTo>
                  <a:lnTo>
                    <a:pt x="22" y="342"/>
                  </a:lnTo>
                  <a:lnTo>
                    <a:pt x="25" y="308"/>
                  </a:lnTo>
                  <a:lnTo>
                    <a:pt x="29" y="278"/>
                  </a:lnTo>
                  <a:lnTo>
                    <a:pt x="38" y="247"/>
                  </a:lnTo>
                  <a:lnTo>
                    <a:pt x="48" y="218"/>
                  </a:lnTo>
                  <a:lnTo>
                    <a:pt x="61" y="190"/>
                  </a:lnTo>
                  <a:lnTo>
                    <a:pt x="77" y="163"/>
                  </a:lnTo>
                  <a:lnTo>
                    <a:pt x="95" y="140"/>
                  </a:lnTo>
                  <a:lnTo>
                    <a:pt x="116" y="117"/>
                  </a:lnTo>
                  <a:lnTo>
                    <a:pt x="138" y="96"/>
                  </a:lnTo>
                  <a:lnTo>
                    <a:pt x="163" y="78"/>
                  </a:lnTo>
                  <a:lnTo>
                    <a:pt x="190" y="62"/>
                  </a:lnTo>
                  <a:lnTo>
                    <a:pt x="218" y="49"/>
                  </a:lnTo>
                  <a:lnTo>
                    <a:pt x="246" y="38"/>
                  </a:lnTo>
                  <a:lnTo>
                    <a:pt x="276" y="31"/>
                  </a:lnTo>
                  <a:lnTo>
                    <a:pt x="308" y="25"/>
                  </a:lnTo>
                  <a:lnTo>
                    <a:pt x="340" y="24"/>
                  </a:lnTo>
                  <a:lnTo>
                    <a:pt x="340" y="24"/>
                  </a:lnTo>
                  <a:lnTo>
                    <a:pt x="373" y="25"/>
                  </a:lnTo>
                  <a:lnTo>
                    <a:pt x="405" y="31"/>
                  </a:lnTo>
                  <a:lnTo>
                    <a:pt x="435" y="38"/>
                  </a:lnTo>
                  <a:lnTo>
                    <a:pt x="465" y="49"/>
                  </a:lnTo>
                  <a:lnTo>
                    <a:pt x="493" y="62"/>
                  </a:lnTo>
                  <a:lnTo>
                    <a:pt x="518" y="78"/>
                  </a:lnTo>
                  <a:lnTo>
                    <a:pt x="543" y="96"/>
                  </a:lnTo>
                  <a:lnTo>
                    <a:pt x="565" y="117"/>
                  </a:lnTo>
                  <a:lnTo>
                    <a:pt x="586" y="140"/>
                  </a:lnTo>
                  <a:lnTo>
                    <a:pt x="604" y="163"/>
                  </a:lnTo>
                  <a:lnTo>
                    <a:pt x="619" y="190"/>
                  </a:lnTo>
                  <a:lnTo>
                    <a:pt x="633" y="218"/>
                  </a:lnTo>
                  <a:lnTo>
                    <a:pt x="645" y="247"/>
                  </a:lnTo>
                  <a:lnTo>
                    <a:pt x="652" y="278"/>
                  </a:lnTo>
                  <a:lnTo>
                    <a:pt x="657" y="308"/>
                  </a:lnTo>
                  <a:lnTo>
                    <a:pt x="659" y="342"/>
                  </a:lnTo>
                  <a:lnTo>
                    <a:pt x="659" y="342"/>
                  </a:lnTo>
                  <a:lnTo>
                    <a:pt x="657" y="374"/>
                  </a:lnTo>
                  <a:lnTo>
                    <a:pt x="652" y="405"/>
                  </a:lnTo>
                  <a:lnTo>
                    <a:pt x="645" y="435"/>
                  </a:lnTo>
                  <a:lnTo>
                    <a:pt x="633" y="465"/>
                  </a:lnTo>
                  <a:lnTo>
                    <a:pt x="619" y="493"/>
                  </a:lnTo>
                  <a:lnTo>
                    <a:pt x="604" y="519"/>
                  </a:lnTo>
                  <a:lnTo>
                    <a:pt x="586" y="543"/>
                  </a:lnTo>
                  <a:lnTo>
                    <a:pt x="565" y="566"/>
                  </a:lnTo>
                  <a:lnTo>
                    <a:pt x="543" y="586"/>
                  </a:lnTo>
                  <a:lnTo>
                    <a:pt x="518" y="604"/>
                  </a:lnTo>
                  <a:lnTo>
                    <a:pt x="493" y="621"/>
                  </a:lnTo>
                  <a:lnTo>
                    <a:pt x="465" y="633"/>
                  </a:lnTo>
                  <a:lnTo>
                    <a:pt x="435" y="645"/>
                  </a:lnTo>
                  <a:lnTo>
                    <a:pt x="405" y="653"/>
                  </a:lnTo>
                  <a:lnTo>
                    <a:pt x="373" y="657"/>
                  </a:lnTo>
                  <a:lnTo>
                    <a:pt x="340" y="658"/>
                  </a:lnTo>
                  <a:lnTo>
                    <a:pt x="340" y="658"/>
                  </a:lnTo>
                  <a:close/>
                </a:path>
              </a:pathLst>
            </a:custGeom>
            <a:solidFill>
              <a:srgbClr val="127C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259DB5D-E5B9-9D3A-EC50-F2B915DF4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19" y="4170022"/>
              <a:ext cx="893763" cy="896938"/>
            </a:xfrm>
            <a:custGeom>
              <a:avLst/>
              <a:gdLst>
                <a:gd name="T0" fmla="*/ 281 w 563"/>
                <a:gd name="T1" fmla="*/ 0 h 565"/>
                <a:gd name="T2" fmla="*/ 224 w 563"/>
                <a:gd name="T3" fmla="*/ 5 h 565"/>
                <a:gd name="T4" fmla="*/ 171 w 563"/>
                <a:gd name="T5" fmla="*/ 22 h 565"/>
                <a:gd name="T6" fmla="*/ 124 w 563"/>
                <a:gd name="T7" fmla="*/ 49 h 565"/>
                <a:gd name="T8" fmla="*/ 82 w 563"/>
                <a:gd name="T9" fmla="*/ 83 h 565"/>
                <a:gd name="T10" fmla="*/ 47 w 563"/>
                <a:gd name="T11" fmla="*/ 125 h 565"/>
                <a:gd name="T12" fmla="*/ 22 w 563"/>
                <a:gd name="T13" fmla="*/ 173 h 565"/>
                <a:gd name="T14" fmla="*/ 5 w 563"/>
                <a:gd name="T15" fmla="*/ 226 h 565"/>
                <a:gd name="T16" fmla="*/ 0 w 563"/>
                <a:gd name="T17" fmla="*/ 283 h 565"/>
                <a:gd name="T18" fmla="*/ 1 w 563"/>
                <a:gd name="T19" fmla="*/ 311 h 565"/>
                <a:gd name="T20" fmla="*/ 12 w 563"/>
                <a:gd name="T21" fmla="*/ 367 h 565"/>
                <a:gd name="T22" fmla="*/ 33 w 563"/>
                <a:gd name="T23" fmla="*/ 417 h 565"/>
                <a:gd name="T24" fmla="*/ 64 w 563"/>
                <a:gd name="T25" fmla="*/ 461 h 565"/>
                <a:gd name="T26" fmla="*/ 101 w 563"/>
                <a:gd name="T27" fmla="*/ 500 h 565"/>
                <a:gd name="T28" fmla="*/ 148 w 563"/>
                <a:gd name="T29" fmla="*/ 531 h 565"/>
                <a:gd name="T30" fmla="*/ 198 w 563"/>
                <a:gd name="T31" fmla="*/ 552 h 565"/>
                <a:gd name="T32" fmla="*/ 252 w 563"/>
                <a:gd name="T33" fmla="*/ 563 h 565"/>
                <a:gd name="T34" fmla="*/ 281 w 563"/>
                <a:gd name="T35" fmla="*/ 565 h 565"/>
                <a:gd name="T36" fmla="*/ 339 w 563"/>
                <a:gd name="T37" fmla="*/ 559 h 565"/>
                <a:gd name="T38" fmla="*/ 392 w 563"/>
                <a:gd name="T39" fmla="*/ 542 h 565"/>
                <a:gd name="T40" fmla="*/ 439 w 563"/>
                <a:gd name="T41" fmla="*/ 516 h 565"/>
                <a:gd name="T42" fmla="*/ 481 w 563"/>
                <a:gd name="T43" fmla="*/ 482 h 565"/>
                <a:gd name="T44" fmla="*/ 516 w 563"/>
                <a:gd name="T45" fmla="*/ 440 h 565"/>
                <a:gd name="T46" fmla="*/ 542 w 563"/>
                <a:gd name="T47" fmla="*/ 392 h 565"/>
                <a:gd name="T48" fmla="*/ 558 w 563"/>
                <a:gd name="T49" fmla="*/ 339 h 565"/>
                <a:gd name="T50" fmla="*/ 563 w 563"/>
                <a:gd name="T51" fmla="*/ 283 h 565"/>
                <a:gd name="T52" fmla="*/ 562 w 563"/>
                <a:gd name="T53" fmla="*/ 254 h 565"/>
                <a:gd name="T54" fmla="*/ 551 w 563"/>
                <a:gd name="T55" fmla="*/ 198 h 565"/>
                <a:gd name="T56" fmla="*/ 530 w 563"/>
                <a:gd name="T57" fmla="*/ 148 h 565"/>
                <a:gd name="T58" fmla="*/ 499 w 563"/>
                <a:gd name="T59" fmla="*/ 103 h 565"/>
                <a:gd name="T60" fmla="*/ 461 w 563"/>
                <a:gd name="T61" fmla="*/ 65 h 565"/>
                <a:gd name="T62" fmla="*/ 417 w 563"/>
                <a:gd name="T63" fmla="*/ 35 h 565"/>
                <a:gd name="T64" fmla="*/ 365 w 563"/>
                <a:gd name="T65" fmla="*/ 12 h 565"/>
                <a:gd name="T66" fmla="*/ 311 w 563"/>
                <a:gd name="T67" fmla="*/ 1 h 565"/>
                <a:gd name="T68" fmla="*/ 281 w 563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3" h="565">
                  <a:moveTo>
                    <a:pt x="281" y="0"/>
                  </a:moveTo>
                  <a:lnTo>
                    <a:pt x="281" y="0"/>
                  </a:lnTo>
                  <a:lnTo>
                    <a:pt x="252" y="1"/>
                  </a:lnTo>
                  <a:lnTo>
                    <a:pt x="224" y="5"/>
                  </a:lnTo>
                  <a:lnTo>
                    <a:pt x="198" y="12"/>
                  </a:lnTo>
                  <a:lnTo>
                    <a:pt x="171" y="22"/>
                  </a:lnTo>
                  <a:lnTo>
                    <a:pt x="148" y="35"/>
                  </a:lnTo>
                  <a:lnTo>
                    <a:pt x="124" y="49"/>
                  </a:lnTo>
                  <a:lnTo>
                    <a:pt x="101" y="65"/>
                  </a:lnTo>
                  <a:lnTo>
                    <a:pt x="82" y="83"/>
                  </a:lnTo>
                  <a:lnTo>
                    <a:pt x="64" y="103"/>
                  </a:lnTo>
                  <a:lnTo>
                    <a:pt x="47" y="125"/>
                  </a:lnTo>
                  <a:lnTo>
                    <a:pt x="33" y="148"/>
                  </a:lnTo>
                  <a:lnTo>
                    <a:pt x="22" y="173"/>
                  </a:lnTo>
                  <a:lnTo>
                    <a:pt x="12" y="198"/>
                  </a:lnTo>
                  <a:lnTo>
                    <a:pt x="5" y="226"/>
                  </a:lnTo>
                  <a:lnTo>
                    <a:pt x="1" y="25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311"/>
                  </a:lnTo>
                  <a:lnTo>
                    <a:pt x="5" y="339"/>
                  </a:lnTo>
                  <a:lnTo>
                    <a:pt x="12" y="367"/>
                  </a:lnTo>
                  <a:lnTo>
                    <a:pt x="22" y="392"/>
                  </a:lnTo>
                  <a:lnTo>
                    <a:pt x="33" y="417"/>
                  </a:lnTo>
                  <a:lnTo>
                    <a:pt x="47" y="440"/>
                  </a:lnTo>
                  <a:lnTo>
                    <a:pt x="64" y="461"/>
                  </a:lnTo>
                  <a:lnTo>
                    <a:pt x="82" y="482"/>
                  </a:lnTo>
                  <a:lnTo>
                    <a:pt x="101" y="500"/>
                  </a:lnTo>
                  <a:lnTo>
                    <a:pt x="124" y="516"/>
                  </a:lnTo>
                  <a:lnTo>
                    <a:pt x="148" y="531"/>
                  </a:lnTo>
                  <a:lnTo>
                    <a:pt x="171" y="542"/>
                  </a:lnTo>
                  <a:lnTo>
                    <a:pt x="198" y="552"/>
                  </a:lnTo>
                  <a:lnTo>
                    <a:pt x="224" y="559"/>
                  </a:lnTo>
                  <a:lnTo>
                    <a:pt x="252" y="563"/>
                  </a:lnTo>
                  <a:lnTo>
                    <a:pt x="281" y="565"/>
                  </a:lnTo>
                  <a:lnTo>
                    <a:pt x="281" y="565"/>
                  </a:lnTo>
                  <a:lnTo>
                    <a:pt x="311" y="563"/>
                  </a:lnTo>
                  <a:lnTo>
                    <a:pt x="339" y="559"/>
                  </a:lnTo>
                  <a:lnTo>
                    <a:pt x="365" y="552"/>
                  </a:lnTo>
                  <a:lnTo>
                    <a:pt x="392" y="542"/>
                  </a:lnTo>
                  <a:lnTo>
                    <a:pt x="417" y="531"/>
                  </a:lnTo>
                  <a:lnTo>
                    <a:pt x="439" y="516"/>
                  </a:lnTo>
                  <a:lnTo>
                    <a:pt x="461" y="500"/>
                  </a:lnTo>
                  <a:lnTo>
                    <a:pt x="481" y="482"/>
                  </a:lnTo>
                  <a:lnTo>
                    <a:pt x="499" y="461"/>
                  </a:lnTo>
                  <a:lnTo>
                    <a:pt x="516" y="440"/>
                  </a:lnTo>
                  <a:lnTo>
                    <a:pt x="530" y="417"/>
                  </a:lnTo>
                  <a:lnTo>
                    <a:pt x="542" y="392"/>
                  </a:lnTo>
                  <a:lnTo>
                    <a:pt x="551" y="367"/>
                  </a:lnTo>
                  <a:lnTo>
                    <a:pt x="558" y="339"/>
                  </a:lnTo>
                  <a:lnTo>
                    <a:pt x="562" y="311"/>
                  </a:lnTo>
                  <a:lnTo>
                    <a:pt x="563" y="283"/>
                  </a:lnTo>
                  <a:lnTo>
                    <a:pt x="563" y="283"/>
                  </a:lnTo>
                  <a:lnTo>
                    <a:pt x="562" y="254"/>
                  </a:lnTo>
                  <a:lnTo>
                    <a:pt x="558" y="226"/>
                  </a:lnTo>
                  <a:lnTo>
                    <a:pt x="551" y="198"/>
                  </a:lnTo>
                  <a:lnTo>
                    <a:pt x="542" y="173"/>
                  </a:lnTo>
                  <a:lnTo>
                    <a:pt x="530" y="148"/>
                  </a:lnTo>
                  <a:lnTo>
                    <a:pt x="516" y="125"/>
                  </a:lnTo>
                  <a:lnTo>
                    <a:pt x="499" y="103"/>
                  </a:lnTo>
                  <a:lnTo>
                    <a:pt x="481" y="83"/>
                  </a:lnTo>
                  <a:lnTo>
                    <a:pt x="461" y="65"/>
                  </a:lnTo>
                  <a:lnTo>
                    <a:pt x="439" y="49"/>
                  </a:lnTo>
                  <a:lnTo>
                    <a:pt x="417" y="35"/>
                  </a:lnTo>
                  <a:lnTo>
                    <a:pt x="392" y="22"/>
                  </a:lnTo>
                  <a:lnTo>
                    <a:pt x="365" y="12"/>
                  </a:lnTo>
                  <a:lnTo>
                    <a:pt x="339" y="5"/>
                  </a:lnTo>
                  <a:lnTo>
                    <a:pt x="311" y="1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127C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A09093C3-397D-0C61-2C01-537197FFE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819" y="2261054"/>
              <a:ext cx="207963" cy="209550"/>
            </a:xfrm>
            <a:custGeom>
              <a:avLst/>
              <a:gdLst>
                <a:gd name="T0" fmla="*/ 131 w 131"/>
                <a:gd name="T1" fmla="*/ 66 h 132"/>
                <a:gd name="T2" fmla="*/ 131 w 131"/>
                <a:gd name="T3" fmla="*/ 66 h 132"/>
                <a:gd name="T4" fmla="*/ 130 w 131"/>
                <a:gd name="T5" fmla="*/ 80 h 132"/>
                <a:gd name="T6" fmla="*/ 125 w 131"/>
                <a:gd name="T7" fmla="*/ 91 h 132"/>
                <a:gd name="T8" fmla="*/ 120 w 131"/>
                <a:gd name="T9" fmla="*/ 102 h 132"/>
                <a:gd name="T10" fmla="*/ 111 w 131"/>
                <a:gd name="T11" fmla="*/ 112 h 132"/>
                <a:gd name="T12" fmla="*/ 102 w 131"/>
                <a:gd name="T13" fmla="*/ 120 h 132"/>
                <a:gd name="T14" fmla="*/ 91 w 131"/>
                <a:gd name="T15" fmla="*/ 126 h 132"/>
                <a:gd name="T16" fmla="*/ 79 w 131"/>
                <a:gd name="T17" fmla="*/ 130 h 132"/>
                <a:gd name="T18" fmla="*/ 65 w 131"/>
                <a:gd name="T19" fmla="*/ 132 h 132"/>
                <a:gd name="T20" fmla="*/ 65 w 131"/>
                <a:gd name="T21" fmla="*/ 132 h 132"/>
                <a:gd name="T22" fmla="*/ 53 w 131"/>
                <a:gd name="T23" fmla="*/ 130 h 132"/>
                <a:gd name="T24" fmla="*/ 40 w 131"/>
                <a:gd name="T25" fmla="*/ 126 h 132"/>
                <a:gd name="T26" fmla="*/ 29 w 131"/>
                <a:gd name="T27" fmla="*/ 120 h 132"/>
                <a:gd name="T28" fmla="*/ 19 w 131"/>
                <a:gd name="T29" fmla="*/ 112 h 132"/>
                <a:gd name="T30" fmla="*/ 11 w 131"/>
                <a:gd name="T31" fmla="*/ 102 h 132"/>
                <a:gd name="T32" fmla="*/ 5 w 131"/>
                <a:gd name="T33" fmla="*/ 91 h 132"/>
                <a:gd name="T34" fmla="*/ 1 w 131"/>
                <a:gd name="T35" fmla="*/ 80 h 132"/>
                <a:gd name="T36" fmla="*/ 0 w 131"/>
                <a:gd name="T37" fmla="*/ 66 h 132"/>
                <a:gd name="T38" fmla="*/ 0 w 131"/>
                <a:gd name="T39" fmla="*/ 66 h 132"/>
                <a:gd name="T40" fmla="*/ 1 w 131"/>
                <a:gd name="T41" fmla="*/ 53 h 132"/>
                <a:gd name="T42" fmla="*/ 5 w 131"/>
                <a:gd name="T43" fmla="*/ 41 h 132"/>
                <a:gd name="T44" fmla="*/ 11 w 131"/>
                <a:gd name="T45" fmla="*/ 30 h 132"/>
                <a:gd name="T46" fmla="*/ 19 w 131"/>
                <a:gd name="T47" fmla="*/ 20 h 132"/>
                <a:gd name="T48" fmla="*/ 29 w 131"/>
                <a:gd name="T49" fmla="*/ 12 h 132"/>
                <a:gd name="T50" fmla="*/ 40 w 131"/>
                <a:gd name="T51" fmla="*/ 6 h 132"/>
                <a:gd name="T52" fmla="*/ 53 w 131"/>
                <a:gd name="T53" fmla="*/ 2 h 132"/>
                <a:gd name="T54" fmla="*/ 65 w 131"/>
                <a:gd name="T55" fmla="*/ 0 h 132"/>
                <a:gd name="T56" fmla="*/ 65 w 131"/>
                <a:gd name="T57" fmla="*/ 0 h 132"/>
                <a:gd name="T58" fmla="*/ 79 w 131"/>
                <a:gd name="T59" fmla="*/ 2 h 132"/>
                <a:gd name="T60" fmla="*/ 91 w 131"/>
                <a:gd name="T61" fmla="*/ 6 h 132"/>
                <a:gd name="T62" fmla="*/ 102 w 131"/>
                <a:gd name="T63" fmla="*/ 12 h 132"/>
                <a:gd name="T64" fmla="*/ 111 w 131"/>
                <a:gd name="T65" fmla="*/ 20 h 132"/>
                <a:gd name="T66" fmla="*/ 120 w 131"/>
                <a:gd name="T67" fmla="*/ 30 h 132"/>
                <a:gd name="T68" fmla="*/ 125 w 131"/>
                <a:gd name="T69" fmla="*/ 41 h 132"/>
                <a:gd name="T70" fmla="*/ 130 w 131"/>
                <a:gd name="T71" fmla="*/ 53 h 132"/>
                <a:gd name="T72" fmla="*/ 131 w 131"/>
                <a:gd name="T73" fmla="*/ 66 h 132"/>
                <a:gd name="T74" fmla="*/ 131 w 131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lnTo>
                    <a:pt x="131" y="66"/>
                  </a:lnTo>
                  <a:lnTo>
                    <a:pt x="130" y="80"/>
                  </a:lnTo>
                  <a:lnTo>
                    <a:pt x="125" y="91"/>
                  </a:lnTo>
                  <a:lnTo>
                    <a:pt x="120" y="102"/>
                  </a:lnTo>
                  <a:lnTo>
                    <a:pt x="111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9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53" y="130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2"/>
                  </a:lnTo>
                  <a:lnTo>
                    <a:pt x="5" y="91"/>
                  </a:lnTo>
                  <a:lnTo>
                    <a:pt x="1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29" y="12"/>
                  </a:lnTo>
                  <a:lnTo>
                    <a:pt x="40" y="6"/>
                  </a:lnTo>
                  <a:lnTo>
                    <a:pt x="53" y="2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79" y="2"/>
                  </a:lnTo>
                  <a:lnTo>
                    <a:pt x="91" y="6"/>
                  </a:lnTo>
                  <a:lnTo>
                    <a:pt x="102" y="12"/>
                  </a:lnTo>
                  <a:lnTo>
                    <a:pt x="111" y="20"/>
                  </a:lnTo>
                  <a:lnTo>
                    <a:pt x="120" y="30"/>
                  </a:lnTo>
                  <a:lnTo>
                    <a:pt x="125" y="41"/>
                  </a:lnTo>
                  <a:lnTo>
                    <a:pt x="130" y="53"/>
                  </a:lnTo>
                  <a:lnTo>
                    <a:pt x="131" y="66"/>
                  </a:lnTo>
                  <a:lnTo>
                    <a:pt x="131" y="66"/>
                  </a:lnTo>
                  <a:close/>
                </a:path>
              </a:pathLst>
            </a:custGeom>
            <a:solidFill>
              <a:srgbClr val="127C7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7F1CCCE6-5279-1630-01F4-A38808B6D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644" y="3516766"/>
              <a:ext cx="1082675" cy="1082675"/>
            </a:xfrm>
            <a:custGeom>
              <a:avLst/>
              <a:gdLst>
                <a:gd name="T0" fmla="*/ 323 w 682"/>
                <a:gd name="T1" fmla="*/ 0 h 682"/>
                <a:gd name="T2" fmla="*/ 273 w 682"/>
                <a:gd name="T3" fmla="*/ 7 h 682"/>
                <a:gd name="T4" fmla="*/ 209 w 682"/>
                <a:gd name="T5" fmla="*/ 27 h 682"/>
                <a:gd name="T6" fmla="*/ 124 w 682"/>
                <a:gd name="T7" fmla="*/ 78 h 682"/>
                <a:gd name="T8" fmla="*/ 58 w 682"/>
                <a:gd name="T9" fmla="*/ 151 h 682"/>
                <a:gd name="T10" fmla="*/ 15 w 682"/>
                <a:gd name="T11" fmla="*/ 240 h 682"/>
                <a:gd name="T12" fmla="*/ 4 w 682"/>
                <a:gd name="T13" fmla="*/ 289 h 682"/>
                <a:gd name="T14" fmla="*/ 0 w 682"/>
                <a:gd name="T15" fmla="*/ 341 h 682"/>
                <a:gd name="T16" fmla="*/ 3 w 682"/>
                <a:gd name="T17" fmla="*/ 375 h 682"/>
                <a:gd name="T18" fmla="*/ 11 w 682"/>
                <a:gd name="T19" fmla="*/ 426 h 682"/>
                <a:gd name="T20" fmla="*/ 42 w 682"/>
                <a:gd name="T21" fmla="*/ 504 h 682"/>
                <a:gd name="T22" fmla="*/ 100 w 682"/>
                <a:gd name="T23" fmla="*/ 582 h 682"/>
                <a:gd name="T24" fmla="*/ 178 w 682"/>
                <a:gd name="T25" fmla="*/ 640 h 682"/>
                <a:gd name="T26" fmla="*/ 256 w 682"/>
                <a:gd name="T27" fmla="*/ 671 h 682"/>
                <a:gd name="T28" fmla="*/ 307 w 682"/>
                <a:gd name="T29" fmla="*/ 680 h 682"/>
                <a:gd name="T30" fmla="*/ 342 w 682"/>
                <a:gd name="T31" fmla="*/ 682 h 682"/>
                <a:gd name="T32" fmla="*/ 393 w 682"/>
                <a:gd name="T33" fmla="*/ 678 h 682"/>
                <a:gd name="T34" fmla="*/ 442 w 682"/>
                <a:gd name="T35" fmla="*/ 667 h 682"/>
                <a:gd name="T36" fmla="*/ 531 w 682"/>
                <a:gd name="T37" fmla="*/ 624 h 682"/>
                <a:gd name="T38" fmla="*/ 604 w 682"/>
                <a:gd name="T39" fmla="*/ 558 h 682"/>
                <a:gd name="T40" fmla="*/ 655 w 682"/>
                <a:gd name="T41" fmla="*/ 473 h 682"/>
                <a:gd name="T42" fmla="*/ 675 w 682"/>
                <a:gd name="T43" fmla="*/ 410 h 682"/>
                <a:gd name="T44" fmla="*/ 682 w 682"/>
                <a:gd name="T45" fmla="*/ 359 h 682"/>
                <a:gd name="T46" fmla="*/ 682 w 682"/>
                <a:gd name="T47" fmla="*/ 324 h 682"/>
                <a:gd name="T48" fmla="*/ 675 w 682"/>
                <a:gd name="T49" fmla="*/ 272 h 682"/>
                <a:gd name="T50" fmla="*/ 655 w 682"/>
                <a:gd name="T51" fmla="*/ 208 h 682"/>
                <a:gd name="T52" fmla="*/ 604 w 682"/>
                <a:gd name="T53" fmla="*/ 124 h 682"/>
                <a:gd name="T54" fmla="*/ 531 w 682"/>
                <a:gd name="T55" fmla="*/ 59 h 682"/>
                <a:gd name="T56" fmla="*/ 442 w 682"/>
                <a:gd name="T57" fmla="*/ 16 h 682"/>
                <a:gd name="T58" fmla="*/ 393 w 682"/>
                <a:gd name="T59" fmla="*/ 4 h 682"/>
                <a:gd name="T60" fmla="*/ 342 w 682"/>
                <a:gd name="T61" fmla="*/ 0 h 682"/>
                <a:gd name="T62" fmla="*/ 342 w 682"/>
                <a:gd name="T63" fmla="*/ 659 h 682"/>
                <a:gd name="T64" fmla="*/ 247 w 682"/>
                <a:gd name="T65" fmla="*/ 645 h 682"/>
                <a:gd name="T66" fmla="*/ 164 w 682"/>
                <a:gd name="T67" fmla="*/ 604 h 682"/>
                <a:gd name="T68" fmla="*/ 96 w 682"/>
                <a:gd name="T69" fmla="*/ 543 h 682"/>
                <a:gd name="T70" fmla="*/ 49 w 682"/>
                <a:gd name="T71" fmla="*/ 465 h 682"/>
                <a:gd name="T72" fmla="*/ 25 w 682"/>
                <a:gd name="T73" fmla="*/ 374 h 682"/>
                <a:gd name="T74" fmla="*/ 25 w 682"/>
                <a:gd name="T75" fmla="*/ 309 h 682"/>
                <a:gd name="T76" fmla="*/ 49 w 682"/>
                <a:gd name="T77" fmla="*/ 218 h 682"/>
                <a:gd name="T78" fmla="*/ 96 w 682"/>
                <a:gd name="T79" fmla="*/ 140 h 682"/>
                <a:gd name="T80" fmla="*/ 164 w 682"/>
                <a:gd name="T81" fmla="*/ 78 h 682"/>
                <a:gd name="T82" fmla="*/ 247 w 682"/>
                <a:gd name="T83" fmla="*/ 38 h 682"/>
                <a:gd name="T84" fmla="*/ 342 w 682"/>
                <a:gd name="T85" fmla="*/ 24 h 682"/>
                <a:gd name="T86" fmla="*/ 406 w 682"/>
                <a:gd name="T87" fmla="*/ 30 h 682"/>
                <a:gd name="T88" fmla="*/ 492 w 682"/>
                <a:gd name="T89" fmla="*/ 62 h 682"/>
                <a:gd name="T90" fmla="*/ 566 w 682"/>
                <a:gd name="T91" fmla="*/ 116 h 682"/>
                <a:gd name="T92" fmla="*/ 621 w 682"/>
                <a:gd name="T93" fmla="*/ 190 h 682"/>
                <a:gd name="T94" fmla="*/ 653 w 682"/>
                <a:gd name="T95" fmla="*/ 278 h 682"/>
                <a:gd name="T96" fmla="*/ 658 w 682"/>
                <a:gd name="T97" fmla="*/ 341 h 682"/>
                <a:gd name="T98" fmla="*/ 644 w 682"/>
                <a:gd name="T99" fmla="*/ 435 h 682"/>
                <a:gd name="T100" fmla="*/ 604 w 682"/>
                <a:gd name="T101" fmla="*/ 519 h 682"/>
                <a:gd name="T102" fmla="*/ 542 w 682"/>
                <a:gd name="T103" fmla="*/ 586 h 682"/>
                <a:gd name="T104" fmla="*/ 464 w 682"/>
                <a:gd name="T105" fmla="*/ 634 h 682"/>
                <a:gd name="T106" fmla="*/ 374 w 682"/>
                <a:gd name="T107" fmla="*/ 65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2" h="682">
                  <a:moveTo>
                    <a:pt x="342" y="0"/>
                  </a:moveTo>
                  <a:lnTo>
                    <a:pt x="342" y="0"/>
                  </a:lnTo>
                  <a:lnTo>
                    <a:pt x="323" y="0"/>
                  </a:lnTo>
                  <a:lnTo>
                    <a:pt x="307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6" y="11"/>
                  </a:lnTo>
                  <a:lnTo>
                    <a:pt x="240" y="16"/>
                  </a:lnTo>
                  <a:lnTo>
                    <a:pt x="209" y="27"/>
                  </a:lnTo>
                  <a:lnTo>
                    <a:pt x="178" y="42"/>
                  </a:lnTo>
                  <a:lnTo>
                    <a:pt x="150" y="59"/>
                  </a:lnTo>
                  <a:lnTo>
                    <a:pt x="124" y="78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58" y="151"/>
                  </a:lnTo>
                  <a:lnTo>
                    <a:pt x="42" y="179"/>
                  </a:lnTo>
                  <a:lnTo>
                    <a:pt x="28" y="208"/>
                  </a:lnTo>
                  <a:lnTo>
                    <a:pt x="15" y="240"/>
                  </a:lnTo>
                  <a:lnTo>
                    <a:pt x="11" y="256"/>
                  </a:lnTo>
                  <a:lnTo>
                    <a:pt x="7" y="272"/>
                  </a:lnTo>
                  <a:lnTo>
                    <a:pt x="4" y="289"/>
                  </a:lnTo>
                  <a:lnTo>
                    <a:pt x="3" y="306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1" y="359"/>
                  </a:lnTo>
                  <a:lnTo>
                    <a:pt x="3" y="375"/>
                  </a:lnTo>
                  <a:lnTo>
                    <a:pt x="4" y="394"/>
                  </a:lnTo>
                  <a:lnTo>
                    <a:pt x="7" y="410"/>
                  </a:lnTo>
                  <a:lnTo>
                    <a:pt x="11" y="426"/>
                  </a:lnTo>
                  <a:lnTo>
                    <a:pt x="15" y="442"/>
                  </a:lnTo>
                  <a:lnTo>
                    <a:pt x="28" y="473"/>
                  </a:lnTo>
                  <a:lnTo>
                    <a:pt x="42" y="504"/>
                  </a:lnTo>
                  <a:lnTo>
                    <a:pt x="58" y="532"/>
                  </a:lnTo>
                  <a:lnTo>
                    <a:pt x="78" y="558"/>
                  </a:lnTo>
                  <a:lnTo>
                    <a:pt x="100" y="582"/>
                  </a:lnTo>
                  <a:lnTo>
                    <a:pt x="124" y="604"/>
                  </a:lnTo>
                  <a:lnTo>
                    <a:pt x="150" y="624"/>
                  </a:lnTo>
                  <a:lnTo>
                    <a:pt x="178" y="640"/>
                  </a:lnTo>
                  <a:lnTo>
                    <a:pt x="209" y="654"/>
                  </a:lnTo>
                  <a:lnTo>
                    <a:pt x="240" y="667"/>
                  </a:lnTo>
                  <a:lnTo>
                    <a:pt x="256" y="671"/>
                  </a:lnTo>
                  <a:lnTo>
                    <a:pt x="273" y="675"/>
                  </a:lnTo>
                  <a:lnTo>
                    <a:pt x="290" y="678"/>
                  </a:lnTo>
                  <a:lnTo>
                    <a:pt x="307" y="680"/>
                  </a:lnTo>
                  <a:lnTo>
                    <a:pt x="323" y="681"/>
                  </a:lnTo>
                  <a:lnTo>
                    <a:pt x="342" y="682"/>
                  </a:lnTo>
                  <a:lnTo>
                    <a:pt x="342" y="682"/>
                  </a:lnTo>
                  <a:lnTo>
                    <a:pt x="358" y="681"/>
                  </a:lnTo>
                  <a:lnTo>
                    <a:pt x="376" y="680"/>
                  </a:lnTo>
                  <a:lnTo>
                    <a:pt x="393" y="678"/>
                  </a:lnTo>
                  <a:lnTo>
                    <a:pt x="410" y="675"/>
                  </a:lnTo>
                  <a:lnTo>
                    <a:pt x="427" y="671"/>
                  </a:lnTo>
                  <a:lnTo>
                    <a:pt x="442" y="667"/>
                  </a:lnTo>
                  <a:lnTo>
                    <a:pt x="474" y="654"/>
                  </a:lnTo>
                  <a:lnTo>
                    <a:pt x="503" y="640"/>
                  </a:lnTo>
                  <a:lnTo>
                    <a:pt x="531" y="624"/>
                  </a:lnTo>
                  <a:lnTo>
                    <a:pt x="558" y="604"/>
                  </a:lnTo>
                  <a:lnTo>
                    <a:pt x="582" y="582"/>
                  </a:lnTo>
                  <a:lnTo>
                    <a:pt x="604" y="558"/>
                  </a:lnTo>
                  <a:lnTo>
                    <a:pt x="623" y="532"/>
                  </a:lnTo>
                  <a:lnTo>
                    <a:pt x="642" y="504"/>
                  </a:lnTo>
                  <a:lnTo>
                    <a:pt x="655" y="473"/>
                  </a:lnTo>
                  <a:lnTo>
                    <a:pt x="667" y="442"/>
                  </a:lnTo>
                  <a:lnTo>
                    <a:pt x="671" y="426"/>
                  </a:lnTo>
                  <a:lnTo>
                    <a:pt x="675" y="410"/>
                  </a:lnTo>
                  <a:lnTo>
                    <a:pt x="678" y="394"/>
                  </a:lnTo>
                  <a:lnTo>
                    <a:pt x="681" y="375"/>
                  </a:lnTo>
                  <a:lnTo>
                    <a:pt x="682" y="359"/>
                  </a:lnTo>
                  <a:lnTo>
                    <a:pt x="682" y="341"/>
                  </a:lnTo>
                  <a:lnTo>
                    <a:pt x="682" y="341"/>
                  </a:lnTo>
                  <a:lnTo>
                    <a:pt x="682" y="324"/>
                  </a:lnTo>
                  <a:lnTo>
                    <a:pt x="681" y="306"/>
                  </a:lnTo>
                  <a:lnTo>
                    <a:pt x="678" y="289"/>
                  </a:lnTo>
                  <a:lnTo>
                    <a:pt x="675" y="272"/>
                  </a:lnTo>
                  <a:lnTo>
                    <a:pt x="671" y="256"/>
                  </a:lnTo>
                  <a:lnTo>
                    <a:pt x="667" y="240"/>
                  </a:lnTo>
                  <a:lnTo>
                    <a:pt x="655" y="208"/>
                  </a:lnTo>
                  <a:lnTo>
                    <a:pt x="642" y="179"/>
                  </a:lnTo>
                  <a:lnTo>
                    <a:pt x="623" y="151"/>
                  </a:lnTo>
                  <a:lnTo>
                    <a:pt x="604" y="124"/>
                  </a:lnTo>
                  <a:lnTo>
                    <a:pt x="582" y="101"/>
                  </a:lnTo>
                  <a:lnTo>
                    <a:pt x="558" y="78"/>
                  </a:lnTo>
                  <a:lnTo>
                    <a:pt x="531" y="59"/>
                  </a:lnTo>
                  <a:lnTo>
                    <a:pt x="503" y="42"/>
                  </a:lnTo>
                  <a:lnTo>
                    <a:pt x="474" y="27"/>
                  </a:lnTo>
                  <a:lnTo>
                    <a:pt x="442" y="16"/>
                  </a:lnTo>
                  <a:lnTo>
                    <a:pt x="427" y="11"/>
                  </a:lnTo>
                  <a:lnTo>
                    <a:pt x="410" y="7"/>
                  </a:lnTo>
                  <a:lnTo>
                    <a:pt x="393" y="4"/>
                  </a:lnTo>
                  <a:lnTo>
                    <a:pt x="376" y="2"/>
                  </a:lnTo>
                  <a:lnTo>
                    <a:pt x="358" y="0"/>
                  </a:lnTo>
                  <a:lnTo>
                    <a:pt x="342" y="0"/>
                  </a:lnTo>
                  <a:lnTo>
                    <a:pt x="342" y="0"/>
                  </a:lnTo>
                  <a:close/>
                  <a:moveTo>
                    <a:pt x="342" y="659"/>
                  </a:moveTo>
                  <a:lnTo>
                    <a:pt x="342" y="659"/>
                  </a:lnTo>
                  <a:lnTo>
                    <a:pt x="308" y="657"/>
                  </a:lnTo>
                  <a:lnTo>
                    <a:pt x="277" y="652"/>
                  </a:lnTo>
                  <a:lnTo>
                    <a:pt x="247" y="645"/>
                  </a:lnTo>
                  <a:lnTo>
                    <a:pt x="217" y="634"/>
                  </a:lnTo>
                  <a:lnTo>
                    <a:pt x="190" y="621"/>
                  </a:lnTo>
                  <a:lnTo>
                    <a:pt x="164" y="604"/>
                  </a:lnTo>
                  <a:lnTo>
                    <a:pt x="139" y="586"/>
                  </a:lnTo>
                  <a:lnTo>
                    <a:pt x="117" y="565"/>
                  </a:lnTo>
                  <a:lnTo>
                    <a:pt x="96" y="543"/>
                  </a:lnTo>
                  <a:lnTo>
                    <a:pt x="78" y="519"/>
                  </a:lnTo>
                  <a:lnTo>
                    <a:pt x="63" y="493"/>
                  </a:lnTo>
                  <a:lnTo>
                    <a:pt x="49" y="465"/>
                  </a:lnTo>
                  <a:lnTo>
                    <a:pt x="37" y="435"/>
                  </a:lnTo>
                  <a:lnTo>
                    <a:pt x="30" y="405"/>
                  </a:lnTo>
                  <a:lnTo>
                    <a:pt x="25" y="374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5" y="309"/>
                  </a:lnTo>
                  <a:lnTo>
                    <a:pt x="30" y="278"/>
                  </a:lnTo>
                  <a:lnTo>
                    <a:pt x="37" y="247"/>
                  </a:lnTo>
                  <a:lnTo>
                    <a:pt x="49" y="218"/>
                  </a:lnTo>
                  <a:lnTo>
                    <a:pt x="63" y="190"/>
                  </a:lnTo>
                  <a:lnTo>
                    <a:pt x="78" y="163"/>
                  </a:lnTo>
                  <a:lnTo>
                    <a:pt x="96" y="140"/>
                  </a:lnTo>
                  <a:lnTo>
                    <a:pt x="117" y="116"/>
                  </a:lnTo>
                  <a:lnTo>
                    <a:pt x="139" y="97"/>
                  </a:lnTo>
                  <a:lnTo>
                    <a:pt x="164" y="78"/>
                  </a:lnTo>
                  <a:lnTo>
                    <a:pt x="190" y="62"/>
                  </a:lnTo>
                  <a:lnTo>
                    <a:pt x="217" y="49"/>
                  </a:lnTo>
                  <a:lnTo>
                    <a:pt x="247" y="38"/>
                  </a:lnTo>
                  <a:lnTo>
                    <a:pt x="277" y="30"/>
                  </a:lnTo>
                  <a:lnTo>
                    <a:pt x="308" y="25"/>
                  </a:lnTo>
                  <a:lnTo>
                    <a:pt x="342" y="24"/>
                  </a:lnTo>
                  <a:lnTo>
                    <a:pt x="342" y="24"/>
                  </a:lnTo>
                  <a:lnTo>
                    <a:pt x="374" y="25"/>
                  </a:lnTo>
                  <a:lnTo>
                    <a:pt x="406" y="30"/>
                  </a:lnTo>
                  <a:lnTo>
                    <a:pt x="435" y="38"/>
                  </a:lnTo>
                  <a:lnTo>
                    <a:pt x="464" y="49"/>
                  </a:lnTo>
                  <a:lnTo>
                    <a:pt x="492" y="62"/>
                  </a:lnTo>
                  <a:lnTo>
                    <a:pt x="519" y="78"/>
                  </a:lnTo>
                  <a:lnTo>
                    <a:pt x="542" y="97"/>
                  </a:lnTo>
                  <a:lnTo>
                    <a:pt x="566" y="116"/>
                  </a:lnTo>
                  <a:lnTo>
                    <a:pt x="586" y="140"/>
                  </a:lnTo>
                  <a:lnTo>
                    <a:pt x="604" y="163"/>
                  </a:lnTo>
                  <a:lnTo>
                    <a:pt x="621" y="190"/>
                  </a:lnTo>
                  <a:lnTo>
                    <a:pt x="633" y="218"/>
                  </a:lnTo>
                  <a:lnTo>
                    <a:pt x="644" y="247"/>
                  </a:lnTo>
                  <a:lnTo>
                    <a:pt x="653" y="278"/>
                  </a:lnTo>
                  <a:lnTo>
                    <a:pt x="657" y="309"/>
                  </a:lnTo>
                  <a:lnTo>
                    <a:pt x="658" y="341"/>
                  </a:lnTo>
                  <a:lnTo>
                    <a:pt x="658" y="341"/>
                  </a:lnTo>
                  <a:lnTo>
                    <a:pt x="657" y="374"/>
                  </a:lnTo>
                  <a:lnTo>
                    <a:pt x="653" y="405"/>
                  </a:lnTo>
                  <a:lnTo>
                    <a:pt x="644" y="435"/>
                  </a:lnTo>
                  <a:lnTo>
                    <a:pt x="633" y="465"/>
                  </a:lnTo>
                  <a:lnTo>
                    <a:pt x="621" y="493"/>
                  </a:lnTo>
                  <a:lnTo>
                    <a:pt x="604" y="519"/>
                  </a:lnTo>
                  <a:lnTo>
                    <a:pt x="586" y="543"/>
                  </a:lnTo>
                  <a:lnTo>
                    <a:pt x="566" y="565"/>
                  </a:lnTo>
                  <a:lnTo>
                    <a:pt x="542" y="586"/>
                  </a:lnTo>
                  <a:lnTo>
                    <a:pt x="519" y="604"/>
                  </a:lnTo>
                  <a:lnTo>
                    <a:pt x="492" y="621"/>
                  </a:lnTo>
                  <a:lnTo>
                    <a:pt x="464" y="634"/>
                  </a:lnTo>
                  <a:lnTo>
                    <a:pt x="435" y="645"/>
                  </a:lnTo>
                  <a:lnTo>
                    <a:pt x="406" y="652"/>
                  </a:lnTo>
                  <a:lnTo>
                    <a:pt x="374" y="657"/>
                  </a:lnTo>
                  <a:lnTo>
                    <a:pt x="342" y="659"/>
                  </a:lnTo>
                  <a:lnTo>
                    <a:pt x="342" y="659"/>
                  </a:lnTo>
                  <a:close/>
                </a:path>
              </a:pathLst>
            </a:custGeom>
            <a:solidFill>
              <a:srgbClr val="79D2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536D493C-125B-152F-E666-E479598E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2" y="3609634"/>
              <a:ext cx="896938" cy="896938"/>
            </a:xfrm>
            <a:custGeom>
              <a:avLst/>
              <a:gdLst>
                <a:gd name="T0" fmla="*/ 284 w 565"/>
                <a:gd name="T1" fmla="*/ 0 h 565"/>
                <a:gd name="T2" fmla="*/ 226 w 565"/>
                <a:gd name="T3" fmla="*/ 5 h 565"/>
                <a:gd name="T4" fmla="*/ 173 w 565"/>
                <a:gd name="T5" fmla="*/ 22 h 565"/>
                <a:gd name="T6" fmla="*/ 126 w 565"/>
                <a:gd name="T7" fmla="*/ 49 h 565"/>
                <a:gd name="T8" fmla="*/ 84 w 565"/>
                <a:gd name="T9" fmla="*/ 82 h 565"/>
                <a:gd name="T10" fmla="*/ 49 w 565"/>
                <a:gd name="T11" fmla="*/ 124 h 565"/>
                <a:gd name="T12" fmla="*/ 23 w 565"/>
                <a:gd name="T13" fmla="*/ 173 h 565"/>
                <a:gd name="T14" fmla="*/ 6 w 565"/>
                <a:gd name="T15" fmla="*/ 226 h 565"/>
                <a:gd name="T16" fmla="*/ 0 w 565"/>
                <a:gd name="T17" fmla="*/ 282 h 565"/>
                <a:gd name="T18" fmla="*/ 2 w 565"/>
                <a:gd name="T19" fmla="*/ 311 h 565"/>
                <a:gd name="T20" fmla="*/ 13 w 565"/>
                <a:gd name="T21" fmla="*/ 367 h 565"/>
                <a:gd name="T22" fmla="*/ 35 w 565"/>
                <a:gd name="T23" fmla="*/ 417 h 565"/>
                <a:gd name="T24" fmla="*/ 66 w 565"/>
                <a:gd name="T25" fmla="*/ 462 h 565"/>
                <a:gd name="T26" fmla="*/ 104 w 565"/>
                <a:gd name="T27" fmla="*/ 499 h 565"/>
                <a:gd name="T28" fmla="*/ 148 w 565"/>
                <a:gd name="T29" fmla="*/ 530 h 565"/>
                <a:gd name="T30" fmla="*/ 200 w 565"/>
                <a:gd name="T31" fmla="*/ 552 h 565"/>
                <a:gd name="T32" fmla="*/ 254 w 565"/>
                <a:gd name="T33" fmla="*/ 563 h 565"/>
                <a:gd name="T34" fmla="*/ 284 w 565"/>
                <a:gd name="T35" fmla="*/ 565 h 565"/>
                <a:gd name="T36" fmla="*/ 339 w 565"/>
                <a:gd name="T37" fmla="*/ 559 h 565"/>
                <a:gd name="T38" fmla="*/ 392 w 565"/>
                <a:gd name="T39" fmla="*/ 542 h 565"/>
                <a:gd name="T40" fmla="*/ 441 w 565"/>
                <a:gd name="T41" fmla="*/ 516 h 565"/>
                <a:gd name="T42" fmla="*/ 483 w 565"/>
                <a:gd name="T43" fmla="*/ 481 h 565"/>
                <a:gd name="T44" fmla="*/ 517 w 565"/>
                <a:gd name="T45" fmla="*/ 439 h 565"/>
                <a:gd name="T46" fmla="*/ 543 w 565"/>
                <a:gd name="T47" fmla="*/ 392 h 565"/>
                <a:gd name="T48" fmla="*/ 560 w 565"/>
                <a:gd name="T49" fmla="*/ 339 h 565"/>
                <a:gd name="T50" fmla="*/ 565 w 565"/>
                <a:gd name="T51" fmla="*/ 282 h 565"/>
                <a:gd name="T52" fmla="*/ 564 w 565"/>
                <a:gd name="T53" fmla="*/ 254 h 565"/>
                <a:gd name="T54" fmla="*/ 553 w 565"/>
                <a:gd name="T55" fmla="*/ 198 h 565"/>
                <a:gd name="T56" fmla="*/ 532 w 565"/>
                <a:gd name="T57" fmla="*/ 148 h 565"/>
                <a:gd name="T58" fmla="*/ 501 w 565"/>
                <a:gd name="T59" fmla="*/ 103 h 565"/>
                <a:gd name="T60" fmla="*/ 462 w 565"/>
                <a:gd name="T61" fmla="*/ 64 h 565"/>
                <a:gd name="T62" fmla="*/ 418 w 565"/>
                <a:gd name="T63" fmla="*/ 33 h 565"/>
                <a:gd name="T64" fmla="*/ 367 w 565"/>
                <a:gd name="T65" fmla="*/ 12 h 565"/>
                <a:gd name="T66" fmla="*/ 311 w 565"/>
                <a:gd name="T67" fmla="*/ 1 h 565"/>
                <a:gd name="T68" fmla="*/ 284 w 565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5" h="565">
                  <a:moveTo>
                    <a:pt x="284" y="0"/>
                  </a:moveTo>
                  <a:lnTo>
                    <a:pt x="284" y="0"/>
                  </a:lnTo>
                  <a:lnTo>
                    <a:pt x="254" y="1"/>
                  </a:lnTo>
                  <a:lnTo>
                    <a:pt x="226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6" y="49"/>
                  </a:lnTo>
                  <a:lnTo>
                    <a:pt x="104" y="64"/>
                  </a:lnTo>
                  <a:lnTo>
                    <a:pt x="84" y="82"/>
                  </a:lnTo>
                  <a:lnTo>
                    <a:pt x="66" y="103"/>
                  </a:lnTo>
                  <a:lnTo>
                    <a:pt x="49" y="124"/>
                  </a:lnTo>
                  <a:lnTo>
                    <a:pt x="35" y="148"/>
                  </a:lnTo>
                  <a:lnTo>
                    <a:pt x="23" y="173"/>
                  </a:lnTo>
                  <a:lnTo>
                    <a:pt x="13" y="198"/>
                  </a:lnTo>
                  <a:lnTo>
                    <a:pt x="6" y="226"/>
                  </a:lnTo>
                  <a:lnTo>
                    <a:pt x="2" y="25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" y="311"/>
                  </a:lnTo>
                  <a:lnTo>
                    <a:pt x="6" y="339"/>
                  </a:lnTo>
                  <a:lnTo>
                    <a:pt x="13" y="367"/>
                  </a:lnTo>
                  <a:lnTo>
                    <a:pt x="23" y="392"/>
                  </a:lnTo>
                  <a:lnTo>
                    <a:pt x="35" y="417"/>
                  </a:lnTo>
                  <a:lnTo>
                    <a:pt x="49" y="439"/>
                  </a:lnTo>
                  <a:lnTo>
                    <a:pt x="66" y="462"/>
                  </a:lnTo>
                  <a:lnTo>
                    <a:pt x="84" y="481"/>
                  </a:lnTo>
                  <a:lnTo>
                    <a:pt x="104" y="499"/>
                  </a:lnTo>
                  <a:lnTo>
                    <a:pt x="126" y="516"/>
                  </a:lnTo>
                  <a:lnTo>
                    <a:pt x="148" y="530"/>
                  </a:lnTo>
                  <a:lnTo>
                    <a:pt x="173" y="542"/>
                  </a:lnTo>
                  <a:lnTo>
                    <a:pt x="200" y="552"/>
                  </a:lnTo>
                  <a:lnTo>
                    <a:pt x="226" y="559"/>
                  </a:lnTo>
                  <a:lnTo>
                    <a:pt x="254" y="563"/>
                  </a:lnTo>
                  <a:lnTo>
                    <a:pt x="284" y="565"/>
                  </a:lnTo>
                  <a:lnTo>
                    <a:pt x="284" y="565"/>
                  </a:lnTo>
                  <a:lnTo>
                    <a:pt x="311" y="563"/>
                  </a:lnTo>
                  <a:lnTo>
                    <a:pt x="339" y="559"/>
                  </a:lnTo>
                  <a:lnTo>
                    <a:pt x="367" y="552"/>
                  </a:lnTo>
                  <a:lnTo>
                    <a:pt x="392" y="542"/>
                  </a:lnTo>
                  <a:lnTo>
                    <a:pt x="418" y="530"/>
                  </a:lnTo>
                  <a:lnTo>
                    <a:pt x="441" y="516"/>
                  </a:lnTo>
                  <a:lnTo>
                    <a:pt x="462" y="499"/>
                  </a:lnTo>
                  <a:lnTo>
                    <a:pt x="483" y="481"/>
                  </a:lnTo>
                  <a:lnTo>
                    <a:pt x="501" y="462"/>
                  </a:lnTo>
                  <a:lnTo>
                    <a:pt x="517" y="439"/>
                  </a:lnTo>
                  <a:lnTo>
                    <a:pt x="532" y="417"/>
                  </a:lnTo>
                  <a:lnTo>
                    <a:pt x="543" y="392"/>
                  </a:lnTo>
                  <a:lnTo>
                    <a:pt x="553" y="367"/>
                  </a:lnTo>
                  <a:lnTo>
                    <a:pt x="560" y="339"/>
                  </a:lnTo>
                  <a:lnTo>
                    <a:pt x="564" y="311"/>
                  </a:lnTo>
                  <a:lnTo>
                    <a:pt x="565" y="282"/>
                  </a:lnTo>
                  <a:lnTo>
                    <a:pt x="565" y="282"/>
                  </a:lnTo>
                  <a:lnTo>
                    <a:pt x="564" y="254"/>
                  </a:lnTo>
                  <a:lnTo>
                    <a:pt x="560" y="226"/>
                  </a:lnTo>
                  <a:lnTo>
                    <a:pt x="553" y="198"/>
                  </a:lnTo>
                  <a:lnTo>
                    <a:pt x="543" y="173"/>
                  </a:lnTo>
                  <a:lnTo>
                    <a:pt x="532" y="148"/>
                  </a:lnTo>
                  <a:lnTo>
                    <a:pt x="517" y="124"/>
                  </a:lnTo>
                  <a:lnTo>
                    <a:pt x="501" y="103"/>
                  </a:lnTo>
                  <a:lnTo>
                    <a:pt x="483" y="82"/>
                  </a:lnTo>
                  <a:lnTo>
                    <a:pt x="462" y="64"/>
                  </a:lnTo>
                  <a:lnTo>
                    <a:pt x="441" y="49"/>
                  </a:lnTo>
                  <a:lnTo>
                    <a:pt x="418" y="33"/>
                  </a:lnTo>
                  <a:lnTo>
                    <a:pt x="392" y="22"/>
                  </a:lnTo>
                  <a:lnTo>
                    <a:pt x="367" y="12"/>
                  </a:lnTo>
                  <a:lnTo>
                    <a:pt x="339" y="5"/>
                  </a:lnTo>
                  <a:lnTo>
                    <a:pt x="311" y="1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79D2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53E0F10C-AFA8-4708-C254-CB77F7C66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794" y="2261054"/>
              <a:ext cx="207963" cy="209550"/>
            </a:xfrm>
            <a:custGeom>
              <a:avLst/>
              <a:gdLst>
                <a:gd name="T0" fmla="*/ 131 w 131"/>
                <a:gd name="T1" fmla="*/ 66 h 132"/>
                <a:gd name="T2" fmla="*/ 131 w 131"/>
                <a:gd name="T3" fmla="*/ 66 h 132"/>
                <a:gd name="T4" fmla="*/ 130 w 131"/>
                <a:gd name="T5" fmla="*/ 80 h 132"/>
                <a:gd name="T6" fmla="*/ 126 w 131"/>
                <a:gd name="T7" fmla="*/ 91 h 132"/>
                <a:gd name="T8" fmla="*/ 120 w 131"/>
                <a:gd name="T9" fmla="*/ 102 h 132"/>
                <a:gd name="T10" fmla="*/ 112 w 131"/>
                <a:gd name="T11" fmla="*/ 112 h 132"/>
                <a:gd name="T12" fmla="*/ 102 w 131"/>
                <a:gd name="T13" fmla="*/ 120 h 132"/>
                <a:gd name="T14" fmla="*/ 91 w 131"/>
                <a:gd name="T15" fmla="*/ 126 h 132"/>
                <a:gd name="T16" fmla="*/ 78 w 131"/>
                <a:gd name="T17" fmla="*/ 130 h 132"/>
                <a:gd name="T18" fmla="*/ 66 w 131"/>
                <a:gd name="T19" fmla="*/ 132 h 132"/>
                <a:gd name="T20" fmla="*/ 66 w 131"/>
                <a:gd name="T21" fmla="*/ 132 h 132"/>
                <a:gd name="T22" fmla="*/ 52 w 131"/>
                <a:gd name="T23" fmla="*/ 130 h 132"/>
                <a:gd name="T24" fmla="*/ 39 w 131"/>
                <a:gd name="T25" fmla="*/ 126 h 132"/>
                <a:gd name="T26" fmla="*/ 28 w 131"/>
                <a:gd name="T27" fmla="*/ 120 h 132"/>
                <a:gd name="T28" fmla="*/ 18 w 131"/>
                <a:gd name="T29" fmla="*/ 112 h 132"/>
                <a:gd name="T30" fmla="*/ 11 w 131"/>
                <a:gd name="T31" fmla="*/ 102 h 132"/>
                <a:gd name="T32" fmla="*/ 4 w 131"/>
                <a:gd name="T33" fmla="*/ 91 h 132"/>
                <a:gd name="T34" fmla="*/ 1 w 131"/>
                <a:gd name="T35" fmla="*/ 80 h 132"/>
                <a:gd name="T36" fmla="*/ 0 w 131"/>
                <a:gd name="T37" fmla="*/ 66 h 132"/>
                <a:gd name="T38" fmla="*/ 0 w 131"/>
                <a:gd name="T39" fmla="*/ 66 h 132"/>
                <a:gd name="T40" fmla="*/ 1 w 131"/>
                <a:gd name="T41" fmla="*/ 53 h 132"/>
                <a:gd name="T42" fmla="*/ 4 w 131"/>
                <a:gd name="T43" fmla="*/ 41 h 132"/>
                <a:gd name="T44" fmla="*/ 11 w 131"/>
                <a:gd name="T45" fmla="*/ 30 h 132"/>
                <a:gd name="T46" fmla="*/ 18 w 131"/>
                <a:gd name="T47" fmla="*/ 20 h 132"/>
                <a:gd name="T48" fmla="*/ 28 w 131"/>
                <a:gd name="T49" fmla="*/ 12 h 132"/>
                <a:gd name="T50" fmla="*/ 39 w 131"/>
                <a:gd name="T51" fmla="*/ 6 h 132"/>
                <a:gd name="T52" fmla="*/ 52 w 131"/>
                <a:gd name="T53" fmla="*/ 2 h 132"/>
                <a:gd name="T54" fmla="*/ 66 w 131"/>
                <a:gd name="T55" fmla="*/ 0 h 132"/>
                <a:gd name="T56" fmla="*/ 66 w 131"/>
                <a:gd name="T57" fmla="*/ 0 h 132"/>
                <a:gd name="T58" fmla="*/ 78 w 131"/>
                <a:gd name="T59" fmla="*/ 2 h 132"/>
                <a:gd name="T60" fmla="*/ 91 w 131"/>
                <a:gd name="T61" fmla="*/ 6 h 132"/>
                <a:gd name="T62" fmla="*/ 102 w 131"/>
                <a:gd name="T63" fmla="*/ 12 h 132"/>
                <a:gd name="T64" fmla="*/ 112 w 131"/>
                <a:gd name="T65" fmla="*/ 20 h 132"/>
                <a:gd name="T66" fmla="*/ 120 w 131"/>
                <a:gd name="T67" fmla="*/ 30 h 132"/>
                <a:gd name="T68" fmla="*/ 126 w 131"/>
                <a:gd name="T69" fmla="*/ 41 h 132"/>
                <a:gd name="T70" fmla="*/ 130 w 131"/>
                <a:gd name="T71" fmla="*/ 53 h 132"/>
                <a:gd name="T72" fmla="*/ 131 w 131"/>
                <a:gd name="T73" fmla="*/ 66 h 132"/>
                <a:gd name="T74" fmla="*/ 131 w 131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lnTo>
                    <a:pt x="131" y="66"/>
                  </a:lnTo>
                  <a:lnTo>
                    <a:pt x="130" y="80"/>
                  </a:lnTo>
                  <a:lnTo>
                    <a:pt x="126" y="91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1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39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1" y="102"/>
                  </a:lnTo>
                  <a:lnTo>
                    <a:pt x="4" y="91"/>
                  </a:lnTo>
                  <a:lnTo>
                    <a:pt x="1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4" y="41"/>
                  </a:lnTo>
                  <a:lnTo>
                    <a:pt x="11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39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1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1"/>
                  </a:lnTo>
                  <a:lnTo>
                    <a:pt x="130" y="53"/>
                  </a:lnTo>
                  <a:lnTo>
                    <a:pt x="131" y="66"/>
                  </a:lnTo>
                  <a:lnTo>
                    <a:pt x="131" y="66"/>
                  </a:lnTo>
                  <a:close/>
                </a:path>
              </a:pathLst>
            </a:custGeom>
            <a:solidFill>
              <a:srgbClr val="79D2D4"/>
            </a:solidFill>
            <a:ln>
              <a:solidFill>
                <a:srgbClr val="79D2D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9362734E-47A7-9155-617F-C04C50691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8619" y="3937454"/>
              <a:ext cx="1082675" cy="1082675"/>
            </a:xfrm>
            <a:custGeom>
              <a:avLst/>
              <a:gdLst>
                <a:gd name="T0" fmla="*/ 324 w 682"/>
                <a:gd name="T1" fmla="*/ 0 h 682"/>
                <a:gd name="T2" fmla="*/ 272 w 682"/>
                <a:gd name="T3" fmla="*/ 7 h 682"/>
                <a:gd name="T4" fmla="*/ 208 w 682"/>
                <a:gd name="T5" fmla="*/ 27 h 682"/>
                <a:gd name="T6" fmla="*/ 124 w 682"/>
                <a:gd name="T7" fmla="*/ 78 h 682"/>
                <a:gd name="T8" fmla="*/ 59 w 682"/>
                <a:gd name="T9" fmla="*/ 151 h 682"/>
                <a:gd name="T10" fmla="*/ 15 w 682"/>
                <a:gd name="T11" fmla="*/ 240 h 682"/>
                <a:gd name="T12" fmla="*/ 4 w 682"/>
                <a:gd name="T13" fmla="*/ 289 h 682"/>
                <a:gd name="T14" fmla="*/ 0 w 682"/>
                <a:gd name="T15" fmla="*/ 341 h 682"/>
                <a:gd name="T16" fmla="*/ 1 w 682"/>
                <a:gd name="T17" fmla="*/ 375 h 682"/>
                <a:gd name="T18" fmla="*/ 11 w 682"/>
                <a:gd name="T19" fmla="*/ 426 h 682"/>
                <a:gd name="T20" fmla="*/ 42 w 682"/>
                <a:gd name="T21" fmla="*/ 504 h 682"/>
                <a:gd name="T22" fmla="*/ 100 w 682"/>
                <a:gd name="T23" fmla="*/ 582 h 682"/>
                <a:gd name="T24" fmla="*/ 178 w 682"/>
                <a:gd name="T25" fmla="*/ 640 h 682"/>
                <a:gd name="T26" fmla="*/ 255 w 682"/>
                <a:gd name="T27" fmla="*/ 671 h 682"/>
                <a:gd name="T28" fmla="*/ 305 w 682"/>
                <a:gd name="T29" fmla="*/ 680 h 682"/>
                <a:gd name="T30" fmla="*/ 340 w 682"/>
                <a:gd name="T31" fmla="*/ 682 h 682"/>
                <a:gd name="T32" fmla="*/ 393 w 682"/>
                <a:gd name="T33" fmla="*/ 678 h 682"/>
                <a:gd name="T34" fmla="*/ 442 w 682"/>
                <a:gd name="T35" fmla="*/ 667 h 682"/>
                <a:gd name="T36" fmla="*/ 531 w 682"/>
                <a:gd name="T37" fmla="*/ 624 h 682"/>
                <a:gd name="T38" fmla="*/ 604 w 682"/>
                <a:gd name="T39" fmla="*/ 558 h 682"/>
                <a:gd name="T40" fmla="*/ 654 w 682"/>
                <a:gd name="T41" fmla="*/ 473 h 682"/>
                <a:gd name="T42" fmla="*/ 675 w 682"/>
                <a:gd name="T43" fmla="*/ 409 h 682"/>
                <a:gd name="T44" fmla="*/ 681 w 682"/>
                <a:gd name="T45" fmla="*/ 359 h 682"/>
                <a:gd name="T46" fmla="*/ 681 w 682"/>
                <a:gd name="T47" fmla="*/ 324 h 682"/>
                <a:gd name="T48" fmla="*/ 675 w 682"/>
                <a:gd name="T49" fmla="*/ 272 h 682"/>
                <a:gd name="T50" fmla="*/ 654 w 682"/>
                <a:gd name="T51" fmla="*/ 208 h 682"/>
                <a:gd name="T52" fmla="*/ 604 w 682"/>
                <a:gd name="T53" fmla="*/ 124 h 682"/>
                <a:gd name="T54" fmla="*/ 531 w 682"/>
                <a:gd name="T55" fmla="*/ 59 h 682"/>
                <a:gd name="T56" fmla="*/ 442 w 682"/>
                <a:gd name="T57" fmla="*/ 16 h 682"/>
                <a:gd name="T58" fmla="*/ 393 w 682"/>
                <a:gd name="T59" fmla="*/ 4 h 682"/>
                <a:gd name="T60" fmla="*/ 340 w 682"/>
                <a:gd name="T61" fmla="*/ 0 h 682"/>
                <a:gd name="T62" fmla="*/ 340 w 682"/>
                <a:gd name="T63" fmla="*/ 659 h 682"/>
                <a:gd name="T64" fmla="*/ 247 w 682"/>
                <a:gd name="T65" fmla="*/ 645 h 682"/>
                <a:gd name="T66" fmla="*/ 163 w 682"/>
                <a:gd name="T67" fmla="*/ 604 h 682"/>
                <a:gd name="T68" fmla="*/ 96 w 682"/>
                <a:gd name="T69" fmla="*/ 543 h 682"/>
                <a:gd name="T70" fmla="*/ 49 w 682"/>
                <a:gd name="T71" fmla="*/ 465 h 682"/>
                <a:gd name="T72" fmla="*/ 25 w 682"/>
                <a:gd name="T73" fmla="*/ 374 h 682"/>
                <a:gd name="T74" fmla="*/ 25 w 682"/>
                <a:gd name="T75" fmla="*/ 309 h 682"/>
                <a:gd name="T76" fmla="*/ 49 w 682"/>
                <a:gd name="T77" fmla="*/ 218 h 682"/>
                <a:gd name="T78" fmla="*/ 96 w 682"/>
                <a:gd name="T79" fmla="*/ 140 h 682"/>
                <a:gd name="T80" fmla="*/ 163 w 682"/>
                <a:gd name="T81" fmla="*/ 78 h 682"/>
                <a:gd name="T82" fmla="*/ 247 w 682"/>
                <a:gd name="T83" fmla="*/ 38 h 682"/>
                <a:gd name="T84" fmla="*/ 340 w 682"/>
                <a:gd name="T85" fmla="*/ 24 h 682"/>
                <a:gd name="T86" fmla="*/ 404 w 682"/>
                <a:gd name="T87" fmla="*/ 30 h 682"/>
                <a:gd name="T88" fmla="*/ 492 w 682"/>
                <a:gd name="T89" fmla="*/ 62 h 682"/>
                <a:gd name="T90" fmla="*/ 565 w 682"/>
                <a:gd name="T91" fmla="*/ 116 h 682"/>
                <a:gd name="T92" fmla="*/ 621 w 682"/>
                <a:gd name="T93" fmla="*/ 190 h 682"/>
                <a:gd name="T94" fmla="*/ 651 w 682"/>
                <a:gd name="T95" fmla="*/ 276 h 682"/>
                <a:gd name="T96" fmla="*/ 658 w 682"/>
                <a:gd name="T97" fmla="*/ 341 h 682"/>
                <a:gd name="T98" fmla="*/ 644 w 682"/>
                <a:gd name="T99" fmla="*/ 435 h 682"/>
                <a:gd name="T100" fmla="*/ 604 w 682"/>
                <a:gd name="T101" fmla="*/ 519 h 682"/>
                <a:gd name="T102" fmla="*/ 543 w 682"/>
                <a:gd name="T103" fmla="*/ 586 h 682"/>
                <a:gd name="T104" fmla="*/ 464 w 682"/>
                <a:gd name="T105" fmla="*/ 634 h 682"/>
                <a:gd name="T106" fmla="*/ 374 w 682"/>
                <a:gd name="T107" fmla="*/ 65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2" h="682">
                  <a:moveTo>
                    <a:pt x="340" y="0"/>
                  </a:moveTo>
                  <a:lnTo>
                    <a:pt x="340" y="0"/>
                  </a:lnTo>
                  <a:lnTo>
                    <a:pt x="324" y="0"/>
                  </a:lnTo>
                  <a:lnTo>
                    <a:pt x="305" y="2"/>
                  </a:lnTo>
                  <a:lnTo>
                    <a:pt x="289" y="4"/>
                  </a:lnTo>
                  <a:lnTo>
                    <a:pt x="272" y="7"/>
                  </a:lnTo>
                  <a:lnTo>
                    <a:pt x="255" y="11"/>
                  </a:lnTo>
                  <a:lnTo>
                    <a:pt x="240" y="16"/>
                  </a:lnTo>
                  <a:lnTo>
                    <a:pt x="208" y="27"/>
                  </a:lnTo>
                  <a:lnTo>
                    <a:pt x="178" y="41"/>
                  </a:lnTo>
                  <a:lnTo>
                    <a:pt x="151" y="59"/>
                  </a:lnTo>
                  <a:lnTo>
                    <a:pt x="124" y="78"/>
                  </a:lnTo>
                  <a:lnTo>
                    <a:pt x="100" y="101"/>
                  </a:lnTo>
                  <a:lnTo>
                    <a:pt x="78" y="124"/>
                  </a:lnTo>
                  <a:lnTo>
                    <a:pt x="59" y="151"/>
                  </a:lnTo>
                  <a:lnTo>
                    <a:pt x="42" y="179"/>
                  </a:lnTo>
                  <a:lnTo>
                    <a:pt x="26" y="208"/>
                  </a:lnTo>
                  <a:lnTo>
                    <a:pt x="15" y="240"/>
                  </a:lnTo>
                  <a:lnTo>
                    <a:pt x="11" y="256"/>
                  </a:lnTo>
                  <a:lnTo>
                    <a:pt x="7" y="272"/>
                  </a:lnTo>
                  <a:lnTo>
                    <a:pt x="4" y="289"/>
                  </a:lnTo>
                  <a:lnTo>
                    <a:pt x="1" y="306"/>
                  </a:lnTo>
                  <a:lnTo>
                    <a:pt x="0" y="324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0" y="359"/>
                  </a:lnTo>
                  <a:lnTo>
                    <a:pt x="1" y="375"/>
                  </a:lnTo>
                  <a:lnTo>
                    <a:pt x="4" y="392"/>
                  </a:lnTo>
                  <a:lnTo>
                    <a:pt x="7" y="409"/>
                  </a:lnTo>
                  <a:lnTo>
                    <a:pt x="11" y="426"/>
                  </a:lnTo>
                  <a:lnTo>
                    <a:pt x="15" y="442"/>
                  </a:lnTo>
                  <a:lnTo>
                    <a:pt x="26" y="473"/>
                  </a:lnTo>
                  <a:lnTo>
                    <a:pt x="42" y="504"/>
                  </a:lnTo>
                  <a:lnTo>
                    <a:pt x="59" y="532"/>
                  </a:lnTo>
                  <a:lnTo>
                    <a:pt x="78" y="558"/>
                  </a:lnTo>
                  <a:lnTo>
                    <a:pt x="100" y="582"/>
                  </a:lnTo>
                  <a:lnTo>
                    <a:pt x="124" y="604"/>
                  </a:lnTo>
                  <a:lnTo>
                    <a:pt x="151" y="624"/>
                  </a:lnTo>
                  <a:lnTo>
                    <a:pt x="178" y="640"/>
                  </a:lnTo>
                  <a:lnTo>
                    <a:pt x="208" y="654"/>
                  </a:lnTo>
                  <a:lnTo>
                    <a:pt x="240" y="667"/>
                  </a:lnTo>
                  <a:lnTo>
                    <a:pt x="255" y="671"/>
                  </a:lnTo>
                  <a:lnTo>
                    <a:pt x="272" y="675"/>
                  </a:lnTo>
                  <a:lnTo>
                    <a:pt x="289" y="678"/>
                  </a:lnTo>
                  <a:lnTo>
                    <a:pt x="305" y="680"/>
                  </a:lnTo>
                  <a:lnTo>
                    <a:pt x="324" y="681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58" y="681"/>
                  </a:lnTo>
                  <a:lnTo>
                    <a:pt x="375" y="680"/>
                  </a:lnTo>
                  <a:lnTo>
                    <a:pt x="393" y="678"/>
                  </a:lnTo>
                  <a:lnTo>
                    <a:pt x="410" y="675"/>
                  </a:lnTo>
                  <a:lnTo>
                    <a:pt x="425" y="671"/>
                  </a:lnTo>
                  <a:lnTo>
                    <a:pt x="442" y="667"/>
                  </a:lnTo>
                  <a:lnTo>
                    <a:pt x="473" y="654"/>
                  </a:lnTo>
                  <a:lnTo>
                    <a:pt x="504" y="640"/>
                  </a:lnTo>
                  <a:lnTo>
                    <a:pt x="531" y="624"/>
                  </a:lnTo>
                  <a:lnTo>
                    <a:pt x="558" y="604"/>
                  </a:lnTo>
                  <a:lnTo>
                    <a:pt x="582" y="582"/>
                  </a:lnTo>
                  <a:lnTo>
                    <a:pt x="604" y="558"/>
                  </a:lnTo>
                  <a:lnTo>
                    <a:pt x="623" y="532"/>
                  </a:lnTo>
                  <a:lnTo>
                    <a:pt x="640" y="504"/>
                  </a:lnTo>
                  <a:lnTo>
                    <a:pt x="654" y="473"/>
                  </a:lnTo>
                  <a:lnTo>
                    <a:pt x="667" y="442"/>
                  </a:lnTo>
                  <a:lnTo>
                    <a:pt x="671" y="426"/>
                  </a:lnTo>
                  <a:lnTo>
                    <a:pt x="675" y="409"/>
                  </a:lnTo>
                  <a:lnTo>
                    <a:pt x="678" y="392"/>
                  </a:lnTo>
                  <a:lnTo>
                    <a:pt x="679" y="375"/>
                  </a:lnTo>
                  <a:lnTo>
                    <a:pt x="681" y="359"/>
                  </a:lnTo>
                  <a:lnTo>
                    <a:pt x="682" y="341"/>
                  </a:lnTo>
                  <a:lnTo>
                    <a:pt x="682" y="341"/>
                  </a:lnTo>
                  <a:lnTo>
                    <a:pt x="681" y="324"/>
                  </a:lnTo>
                  <a:lnTo>
                    <a:pt x="679" y="306"/>
                  </a:lnTo>
                  <a:lnTo>
                    <a:pt x="678" y="289"/>
                  </a:lnTo>
                  <a:lnTo>
                    <a:pt x="675" y="272"/>
                  </a:lnTo>
                  <a:lnTo>
                    <a:pt x="671" y="256"/>
                  </a:lnTo>
                  <a:lnTo>
                    <a:pt x="667" y="240"/>
                  </a:lnTo>
                  <a:lnTo>
                    <a:pt x="654" y="208"/>
                  </a:lnTo>
                  <a:lnTo>
                    <a:pt x="640" y="179"/>
                  </a:lnTo>
                  <a:lnTo>
                    <a:pt x="623" y="151"/>
                  </a:lnTo>
                  <a:lnTo>
                    <a:pt x="604" y="124"/>
                  </a:lnTo>
                  <a:lnTo>
                    <a:pt x="582" y="101"/>
                  </a:lnTo>
                  <a:lnTo>
                    <a:pt x="558" y="78"/>
                  </a:lnTo>
                  <a:lnTo>
                    <a:pt x="531" y="59"/>
                  </a:lnTo>
                  <a:lnTo>
                    <a:pt x="504" y="41"/>
                  </a:lnTo>
                  <a:lnTo>
                    <a:pt x="473" y="27"/>
                  </a:lnTo>
                  <a:lnTo>
                    <a:pt x="442" y="16"/>
                  </a:lnTo>
                  <a:lnTo>
                    <a:pt x="425" y="11"/>
                  </a:lnTo>
                  <a:lnTo>
                    <a:pt x="410" y="7"/>
                  </a:lnTo>
                  <a:lnTo>
                    <a:pt x="393" y="4"/>
                  </a:lnTo>
                  <a:lnTo>
                    <a:pt x="375" y="2"/>
                  </a:lnTo>
                  <a:lnTo>
                    <a:pt x="358" y="0"/>
                  </a:lnTo>
                  <a:lnTo>
                    <a:pt x="340" y="0"/>
                  </a:lnTo>
                  <a:lnTo>
                    <a:pt x="340" y="0"/>
                  </a:lnTo>
                  <a:close/>
                  <a:moveTo>
                    <a:pt x="340" y="659"/>
                  </a:moveTo>
                  <a:lnTo>
                    <a:pt x="340" y="659"/>
                  </a:lnTo>
                  <a:lnTo>
                    <a:pt x="308" y="657"/>
                  </a:lnTo>
                  <a:lnTo>
                    <a:pt x="278" y="652"/>
                  </a:lnTo>
                  <a:lnTo>
                    <a:pt x="247" y="645"/>
                  </a:lnTo>
                  <a:lnTo>
                    <a:pt x="218" y="634"/>
                  </a:lnTo>
                  <a:lnTo>
                    <a:pt x="190" y="620"/>
                  </a:lnTo>
                  <a:lnTo>
                    <a:pt x="163" y="604"/>
                  </a:lnTo>
                  <a:lnTo>
                    <a:pt x="139" y="586"/>
                  </a:lnTo>
                  <a:lnTo>
                    <a:pt x="116" y="565"/>
                  </a:lnTo>
                  <a:lnTo>
                    <a:pt x="96" y="543"/>
                  </a:lnTo>
                  <a:lnTo>
                    <a:pt x="78" y="519"/>
                  </a:lnTo>
                  <a:lnTo>
                    <a:pt x="61" y="493"/>
                  </a:lnTo>
                  <a:lnTo>
                    <a:pt x="49" y="465"/>
                  </a:lnTo>
                  <a:lnTo>
                    <a:pt x="38" y="435"/>
                  </a:lnTo>
                  <a:lnTo>
                    <a:pt x="29" y="405"/>
                  </a:lnTo>
                  <a:lnTo>
                    <a:pt x="25" y="374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5" y="309"/>
                  </a:lnTo>
                  <a:lnTo>
                    <a:pt x="29" y="276"/>
                  </a:lnTo>
                  <a:lnTo>
                    <a:pt x="38" y="247"/>
                  </a:lnTo>
                  <a:lnTo>
                    <a:pt x="49" y="218"/>
                  </a:lnTo>
                  <a:lnTo>
                    <a:pt x="61" y="190"/>
                  </a:lnTo>
                  <a:lnTo>
                    <a:pt x="78" y="163"/>
                  </a:lnTo>
                  <a:lnTo>
                    <a:pt x="96" y="140"/>
                  </a:lnTo>
                  <a:lnTo>
                    <a:pt x="116" y="116"/>
                  </a:lnTo>
                  <a:lnTo>
                    <a:pt x="139" y="97"/>
                  </a:lnTo>
                  <a:lnTo>
                    <a:pt x="163" y="78"/>
                  </a:lnTo>
                  <a:lnTo>
                    <a:pt x="190" y="62"/>
                  </a:lnTo>
                  <a:lnTo>
                    <a:pt x="218" y="49"/>
                  </a:lnTo>
                  <a:lnTo>
                    <a:pt x="247" y="38"/>
                  </a:lnTo>
                  <a:lnTo>
                    <a:pt x="278" y="30"/>
                  </a:lnTo>
                  <a:lnTo>
                    <a:pt x="308" y="25"/>
                  </a:lnTo>
                  <a:lnTo>
                    <a:pt x="340" y="24"/>
                  </a:lnTo>
                  <a:lnTo>
                    <a:pt x="340" y="24"/>
                  </a:lnTo>
                  <a:lnTo>
                    <a:pt x="374" y="25"/>
                  </a:lnTo>
                  <a:lnTo>
                    <a:pt x="404" y="30"/>
                  </a:lnTo>
                  <a:lnTo>
                    <a:pt x="435" y="38"/>
                  </a:lnTo>
                  <a:lnTo>
                    <a:pt x="464" y="49"/>
                  </a:lnTo>
                  <a:lnTo>
                    <a:pt x="492" y="62"/>
                  </a:lnTo>
                  <a:lnTo>
                    <a:pt x="519" y="78"/>
                  </a:lnTo>
                  <a:lnTo>
                    <a:pt x="543" y="97"/>
                  </a:lnTo>
                  <a:lnTo>
                    <a:pt x="565" y="116"/>
                  </a:lnTo>
                  <a:lnTo>
                    <a:pt x="586" y="140"/>
                  </a:lnTo>
                  <a:lnTo>
                    <a:pt x="604" y="163"/>
                  </a:lnTo>
                  <a:lnTo>
                    <a:pt x="621" y="190"/>
                  </a:lnTo>
                  <a:lnTo>
                    <a:pt x="633" y="218"/>
                  </a:lnTo>
                  <a:lnTo>
                    <a:pt x="644" y="247"/>
                  </a:lnTo>
                  <a:lnTo>
                    <a:pt x="651" y="276"/>
                  </a:lnTo>
                  <a:lnTo>
                    <a:pt x="657" y="309"/>
                  </a:lnTo>
                  <a:lnTo>
                    <a:pt x="658" y="341"/>
                  </a:lnTo>
                  <a:lnTo>
                    <a:pt x="658" y="341"/>
                  </a:lnTo>
                  <a:lnTo>
                    <a:pt x="657" y="374"/>
                  </a:lnTo>
                  <a:lnTo>
                    <a:pt x="651" y="405"/>
                  </a:lnTo>
                  <a:lnTo>
                    <a:pt x="644" y="435"/>
                  </a:lnTo>
                  <a:lnTo>
                    <a:pt x="633" y="465"/>
                  </a:lnTo>
                  <a:lnTo>
                    <a:pt x="621" y="493"/>
                  </a:lnTo>
                  <a:lnTo>
                    <a:pt x="604" y="519"/>
                  </a:lnTo>
                  <a:lnTo>
                    <a:pt x="586" y="543"/>
                  </a:lnTo>
                  <a:lnTo>
                    <a:pt x="565" y="565"/>
                  </a:lnTo>
                  <a:lnTo>
                    <a:pt x="543" y="586"/>
                  </a:lnTo>
                  <a:lnTo>
                    <a:pt x="519" y="604"/>
                  </a:lnTo>
                  <a:lnTo>
                    <a:pt x="492" y="620"/>
                  </a:lnTo>
                  <a:lnTo>
                    <a:pt x="464" y="634"/>
                  </a:lnTo>
                  <a:lnTo>
                    <a:pt x="435" y="645"/>
                  </a:lnTo>
                  <a:lnTo>
                    <a:pt x="404" y="652"/>
                  </a:lnTo>
                  <a:lnTo>
                    <a:pt x="374" y="657"/>
                  </a:lnTo>
                  <a:lnTo>
                    <a:pt x="340" y="659"/>
                  </a:lnTo>
                  <a:lnTo>
                    <a:pt x="340" y="659"/>
                  </a:lnTo>
                  <a:close/>
                </a:path>
              </a:pathLst>
            </a:custGeom>
            <a:solidFill>
              <a:srgbClr val="656E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34AB2150-0AFE-9BF0-551A-7CE706FC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281" y="4030322"/>
              <a:ext cx="895350" cy="896938"/>
            </a:xfrm>
            <a:custGeom>
              <a:avLst/>
              <a:gdLst>
                <a:gd name="T0" fmla="*/ 281 w 564"/>
                <a:gd name="T1" fmla="*/ 0 h 565"/>
                <a:gd name="T2" fmla="*/ 226 w 564"/>
                <a:gd name="T3" fmla="*/ 5 h 565"/>
                <a:gd name="T4" fmla="*/ 172 w 564"/>
                <a:gd name="T5" fmla="*/ 22 h 565"/>
                <a:gd name="T6" fmla="*/ 124 w 564"/>
                <a:gd name="T7" fmla="*/ 49 h 565"/>
                <a:gd name="T8" fmla="*/ 82 w 564"/>
                <a:gd name="T9" fmla="*/ 82 h 565"/>
                <a:gd name="T10" fmla="*/ 48 w 564"/>
                <a:gd name="T11" fmla="*/ 124 h 565"/>
                <a:gd name="T12" fmla="*/ 22 w 564"/>
                <a:gd name="T13" fmla="*/ 173 h 565"/>
                <a:gd name="T14" fmla="*/ 5 w 564"/>
                <a:gd name="T15" fmla="*/ 226 h 565"/>
                <a:gd name="T16" fmla="*/ 0 w 564"/>
                <a:gd name="T17" fmla="*/ 282 h 565"/>
                <a:gd name="T18" fmla="*/ 1 w 564"/>
                <a:gd name="T19" fmla="*/ 311 h 565"/>
                <a:gd name="T20" fmla="*/ 12 w 564"/>
                <a:gd name="T21" fmla="*/ 365 h 565"/>
                <a:gd name="T22" fmla="*/ 33 w 564"/>
                <a:gd name="T23" fmla="*/ 417 h 565"/>
                <a:gd name="T24" fmla="*/ 64 w 564"/>
                <a:gd name="T25" fmla="*/ 462 h 565"/>
                <a:gd name="T26" fmla="*/ 103 w 564"/>
                <a:gd name="T27" fmla="*/ 499 h 565"/>
                <a:gd name="T28" fmla="*/ 147 w 564"/>
                <a:gd name="T29" fmla="*/ 530 h 565"/>
                <a:gd name="T30" fmla="*/ 198 w 564"/>
                <a:gd name="T31" fmla="*/ 552 h 565"/>
                <a:gd name="T32" fmla="*/ 253 w 564"/>
                <a:gd name="T33" fmla="*/ 563 h 565"/>
                <a:gd name="T34" fmla="*/ 281 w 564"/>
                <a:gd name="T35" fmla="*/ 565 h 565"/>
                <a:gd name="T36" fmla="*/ 338 w 564"/>
                <a:gd name="T37" fmla="*/ 559 h 565"/>
                <a:gd name="T38" fmla="*/ 392 w 564"/>
                <a:gd name="T39" fmla="*/ 542 h 565"/>
                <a:gd name="T40" fmla="*/ 439 w 564"/>
                <a:gd name="T41" fmla="*/ 516 h 565"/>
                <a:gd name="T42" fmla="*/ 481 w 564"/>
                <a:gd name="T43" fmla="*/ 481 h 565"/>
                <a:gd name="T44" fmla="*/ 516 w 564"/>
                <a:gd name="T45" fmla="*/ 439 h 565"/>
                <a:gd name="T46" fmla="*/ 542 w 564"/>
                <a:gd name="T47" fmla="*/ 392 h 565"/>
                <a:gd name="T48" fmla="*/ 559 w 564"/>
                <a:gd name="T49" fmla="*/ 339 h 565"/>
                <a:gd name="T50" fmla="*/ 564 w 564"/>
                <a:gd name="T51" fmla="*/ 282 h 565"/>
                <a:gd name="T52" fmla="*/ 563 w 564"/>
                <a:gd name="T53" fmla="*/ 254 h 565"/>
                <a:gd name="T54" fmla="*/ 552 w 564"/>
                <a:gd name="T55" fmla="*/ 198 h 565"/>
                <a:gd name="T56" fmla="*/ 530 w 564"/>
                <a:gd name="T57" fmla="*/ 148 h 565"/>
                <a:gd name="T58" fmla="*/ 499 w 564"/>
                <a:gd name="T59" fmla="*/ 103 h 565"/>
                <a:gd name="T60" fmla="*/ 461 w 564"/>
                <a:gd name="T61" fmla="*/ 64 h 565"/>
                <a:gd name="T62" fmla="*/ 417 w 564"/>
                <a:gd name="T63" fmla="*/ 33 h 565"/>
                <a:gd name="T64" fmla="*/ 366 w 564"/>
                <a:gd name="T65" fmla="*/ 12 h 565"/>
                <a:gd name="T66" fmla="*/ 311 w 564"/>
                <a:gd name="T67" fmla="*/ 1 h 565"/>
                <a:gd name="T68" fmla="*/ 281 w 564"/>
                <a:gd name="T6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4" h="565">
                  <a:moveTo>
                    <a:pt x="281" y="0"/>
                  </a:moveTo>
                  <a:lnTo>
                    <a:pt x="281" y="0"/>
                  </a:lnTo>
                  <a:lnTo>
                    <a:pt x="253" y="1"/>
                  </a:lnTo>
                  <a:lnTo>
                    <a:pt x="226" y="5"/>
                  </a:lnTo>
                  <a:lnTo>
                    <a:pt x="198" y="12"/>
                  </a:lnTo>
                  <a:lnTo>
                    <a:pt x="172" y="22"/>
                  </a:lnTo>
                  <a:lnTo>
                    <a:pt x="147" y="33"/>
                  </a:lnTo>
                  <a:lnTo>
                    <a:pt x="124" y="49"/>
                  </a:lnTo>
                  <a:lnTo>
                    <a:pt x="103" y="64"/>
                  </a:lnTo>
                  <a:lnTo>
                    <a:pt x="82" y="82"/>
                  </a:lnTo>
                  <a:lnTo>
                    <a:pt x="64" y="103"/>
                  </a:lnTo>
                  <a:lnTo>
                    <a:pt x="48" y="124"/>
                  </a:lnTo>
                  <a:lnTo>
                    <a:pt x="33" y="148"/>
                  </a:lnTo>
                  <a:lnTo>
                    <a:pt x="22" y="173"/>
                  </a:lnTo>
                  <a:lnTo>
                    <a:pt x="12" y="198"/>
                  </a:lnTo>
                  <a:lnTo>
                    <a:pt x="5" y="226"/>
                  </a:lnTo>
                  <a:lnTo>
                    <a:pt x="1" y="25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1" y="311"/>
                  </a:lnTo>
                  <a:lnTo>
                    <a:pt x="5" y="339"/>
                  </a:lnTo>
                  <a:lnTo>
                    <a:pt x="12" y="365"/>
                  </a:lnTo>
                  <a:lnTo>
                    <a:pt x="22" y="392"/>
                  </a:lnTo>
                  <a:lnTo>
                    <a:pt x="33" y="417"/>
                  </a:lnTo>
                  <a:lnTo>
                    <a:pt x="48" y="439"/>
                  </a:lnTo>
                  <a:lnTo>
                    <a:pt x="64" y="462"/>
                  </a:lnTo>
                  <a:lnTo>
                    <a:pt x="82" y="481"/>
                  </a:lnTo>
                  <a:lnTo>
                    <a:pt x="103" y="499"/>
                  </a:lnTo>
                  <a:lnTo>
                    <a:pt x="124" y="516"/>
                  </a:lnTo>
                  <a:lnTo>
                    <a:pt x="147" y="530"/>
                  </a:lnTo>
                  <a:lnTo>
                    <a:pt x="172" y="542"/>
                  </a:lnTo>
                  <a:lnTo>
                    <a:pt x="198" y="552"/>
                  </a:lnTo>
                  <a:lnTo>
                    <a:pt x="226" y="559"/>
                  </a:lnTo>
                  <a:lnTo>
                    <a:pt x="253" y="563"/>
                  </a:lnTo>
                  <a:lnTo>
                    <a:pt x="281" y="565"/>
                  </a:lnTo>
                  <a:lnTo>
                    <a:pt x="281" y="565"/>
                  </a:lnTo>
                  <a:lnTo>
                    <a:pt x="311" y="563"/>
                  </a:lnTo>
                  <a:lnTo>
                    <a:pt x="338" y="559"/>
                  </a:lnTo>
                  <a:lnTo>
                    <a:pt x="366" y="552"/>
                  </a:lnTo>
                  <a:lnTo>
                    <a:pt x="392" y="542"/>
                  </a:lnTo>
                  <a:lnTo>
                    <a:pt x="417" y="530"/>
                  </a:lnTo>
                  <a:lnTo>
                    <a:pt x="439" y="516"/>
                  </a:lnTo>
                  <a:lnTo>
                    <a:pt x="461" y="499"/>
                  </a:lnTo>
                  <a:lnTo>
                    <a:pt x="481" y="481"/>
                  </a:lnTo>
                  <a:lnTo>
                    <a:pt x="499" y="462"/>
                  </a:lnTo>
                  <a:lnTo>
                    <a:pt x="516" y="439"/>
                  </a:lnTo>
                  <a:lnTo>
                    <a:pt x="530" y="417"/>
                  </a:lnTo>
                  <a:lnTo>
                    <a:pt x="542" y="392"/>
                  </a:lnTo>
                  <a:lnTo>
                    <a:pt x="552" y="365"/>
                  </a:lnTo>
                  <a:lnTo>
                    <a:pt x="559" y="339"/>
                  </a:lnTo>
                  <a:lnTo>
                    <a:pt x="563" y="311"/>
                  </a:lnTo>
                  <a:lnTo>
                    <a:pt x="564" y="282"/>
                  </a:lnTo>
                  <a:lnTo>
                    <a:pt x="564" y="282"/>
                  </a:lnTo>
                  <a:lnTo>
                    <a:pt x="563" y="254"/>
                  </a:lnTo>
                  <a:lnTo>
                    <a:pt x="559" y="226"/>
                  </a:lnTo>
                  <a:lnTo>
                    <a:pt x="552" y="198"/>
                  </a:lnTo>
                  <a:lnTo>
                    <a:pt x="542" y="173"/>
                  </a:lnTo>
                  <a:lnTo>
                    <a:pt x="530" y="148"/>
                  </a:lnTo>
                  <a:lnTo>
                    <a:pt x="516" y="124"/>
                  </a:lnTo>
                  <a:lnTo>
                    <a:pt x="499" y="103"/>
                  </a:lnTo>
                  <a:lnTo>
                    <a:pt x="481" y="82"/>
                  </a:lnTo>
                  <a:lnTo>
                    <a:pt x="461" y="64"/>
                  </a:lnTo>
                  <a:lnTo>
                    <a:pt x="439" y="49"/>
                  </a:lnTo>
                  <a:lnTo>
                    <a:pt x="417" y="33"/>
                  </a:lnTo>
                  <a:lnTo>
                    <a:pt x="392" y="22"/>
                  </a:lnTo>
                  <a:lnTo>
                    <a:pt x="366" y="12"/>
                  </a:lnTo>
                  <a:lnTo>
                    <a:pt x="338" y="5"/>
                  </a:lnTo>
                  <a:lnTo>
                    <a:pt x="311" y="1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656E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1272BF7D-749C-F132-EA6C-DC8EA3A49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181" y="2261054"/>
              <a:ext cx="207963" cy="209550"/>
            </a:xfrm>
            <a:custGeom>
              <a:avLst/>
              <a:gdLst>
                <a:gd name="T0" fmla="*/ 131 w 131"/>
                <a:gd name="T1" fmla="*/ 66 h 132"/>
                <a:gd name="T2" fmla="*/ 131 w 131"/>
                <a:gd name="T3" fmla="*/ 66 h 132"/>
                <a:gd name="T4" fmla="*/ 129 w 131"/>
                <a:gd name="T5" fmla="*/ 80 h 132"/>
                <a:gd name="T6" fmla="*/ 127 w 131"/>
                <a:gd name="T7" fmla="*/ 91 h 132"/>
                <a:gd name="T8" fmla="*/ 120 w 131"/>
                <a:gd name="T9" fmla="*/ 102 h 132"/>
                <a:gd name="T10" fmla="*/ 113 w 131"/>
                <a:gd name="T11" fmla="*/ 112 h 132"/>
                <a:gd name="T12" fmla="*/ 103 w 131"/>
                <a:gd name="T13" fmla="*/ 120 h 132"/>
                <a:gd name="T14" fmla="*/ 92 w 131"/>
                <a:gd name="T15" fmla="*/ 126 h 132"/>
                <a:gd name="T16" fmla="*/ 79 w 131"/>
                <a:gd name="T17" fmla="*/ 130 h 132"/>
                <a:gd name="T18" fmla="*/ 65 w 131"/>
                <a:gd name="T19" fmla="*/ 132 h 132"/>
                <a:gd name="T20" fmla="*/ 65 w 131"/>
                <a:gd name="T21" fmla="*/ 132 h 132"/>
                <a:gd name="T22" fmla="*/ 53 w 131"/>
                <a:gd name="T23" fmla="*/ 130 h 132"/>
                <a:gd name="T24" fmla="*/ 40 w 131"/>
                <a:gd name="T25" fmla="*/ 126 h 132"/>
                <a:gd name="T26" fmla="*/ 29 w 131"/>
                <a:gd name="T27" fmla="*/ 120 h 132"/>
                <a:gd name="T28" fmla="*/ 19 w 131"/>
                <a:gd name="T29" fmla="*/ 112 h 132"/>
                <a:gd name="T30" fmla="*/ 11 w 131"/>
                <a:gd name="T31" fmla="*/ 102 h 132"/>
                <a:gd name="T32" fmla="*/ 5 w 131"/>
                <a:gd name="T33" fmla="*/ 91 h 132"/>
                <a:gd name="T34" fmla="*/ 1 w 131"/>
                <a:gd name="T35" fmla="*/ 80 h 132"/>
                <a:gd name="T36" fmla="*/ 0 w 131"/>
                <a:gd name="T37" fmla="*/ 66 h 132"/>
                <a:gd name="T38" fmla="*/ 0 w 131"/>
                <a:gd name="T39" fmla="*/ 66 h 132"/>
                <a:gd name="T40" fmla="*/ 1 w 131"/>
                <a:gd name="T41" fmla="*/ 53 h 132"/>
                <a:gd name="T42" fmla="*/ 5 w 131"/>
                <a:gd name="T43" fmla="*/ 41 h 132"/>
                <a:gd name="T44" fmla="*/ 11 w 131"/>
                <a:gd name="T45" fmla="*/ 30 h 132"/>
                <a:gd name="T46" fmla="*/ 19 w 131"/>
                <a:gd name="T47" fmla="*/ 20 h 132"/>
                <a:gd name="T48" fmla="*/ 29 w 131"/>
                <a:gd name="T49" fmla="*/ 12 h 132"/>
                <a:gd name="T50" fmla="*/ 40 w 131"/>
                <a:gd name="T51" fmla="*/ 6 h 132"/>
                <a:gd name="T52" fmla="*/ 53 w 131"/>
                <a:gd name="T53" fmla="*/ 2 h 132"/>
                <a:gd name="T54" fmla="*/ 65 w 131"/>
                <a:gd name="T55" fmla="*/ 0 h 132"/>
                <a:gd name="T56" fmla="*/ 65 w 131"/>
                <a:gd name="T57" fmla="*/ 0 h 132"/>
                <a:gd name="T58" fmla="*/ 79 w 131"/>
                <a:gd name="T59" fmla="*/ 2 h 132"/>
                <a:gd name="T60" fmla="*/ 92 w 131"/>
                <a:gd name="T61" fmla="*/ 6 h 132"/>
                <a:gd name="T62" fmla="*/ 103 w 131"/>
                <a:gd name="T63" fmla="*/ 12 h 132"/>
                <a:gd name="T64" fmla="*/ 113 w 131"/>
                <a:gd name="T65" fmla="*/ 20 h 132"/>
                <a:gd name="T66" fmla="*/ 120 w 131"/>
                <a:gd name="T67" fmla="*/ 30 h 132"/>
                <a:gd name="T68" fmla="*/ 127 w 131"/>
                <a:gd name="T69" fmla="*/ 41 h 132"/>
                <a:gd name="T70" fmla="*/ 129 w 131"/>
                <a:gd name="T71" fmla="*/ 53 h 132"/>
                <a:gd name="T72" fmla="*/ 131 w 131"/>
                <a:gd name="T73" fmla="*/ 66 h 132"/>
                <a:gd name="T74" fmla="*/ 131 w 131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lnTo>
                    <a:pt x="131" y="66"/>
                  </a:lnTo>
                  <a:lnTo>
                    <a:pt x="129" y="80"/>
                  </a:lnTo>
                  <a:lnTo>
                    <a:pt x="127" y="91"/>
                  </a:lnTo>
                  <a:lnTo>
                    <a:pt x="120" y="102"/>
                  </a:lnTo>
                  <a:lnTo>
                    <a:pt x="113" y="112"/>
                  </a:lnTo>
                  <a:lnTo>
                    <a:pt x="103" y="120"/>
                  </a:lnTo>
                  <a:lnTo>
                    <a:pt x="92" y="126"/>
                  </a:lnTo>
                  <a:lnTo>
                    <a:pt x="79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53" y="130"/>
                  </a:lnTo>
                  <a:lnTo>
                    <a:pt x="40" y="126"/>
                  </a:lnTo>
                  <a:lnTo>
                    <a:pt x="29" y="120"/>
                  </a:lnTo>
                  <a:lnTo>
                    <a:pt x="19" y="112"/>
                  </a:lnTo>
                  <a:lnTo>
                    <a:pt x="11" y="102"/>
                  </a:lnTo>
                  <a:lnTo>
                    <a:pt x="5" y="91"/>
                  </a:lnTo>
                  <a:lnTo>
                    <a:pt x="1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1" y="30"/>
                  </a:lnTo>
                  <a:lnTo>
                    <a:pt x="19" y="20"/>
                  </a:lnTo>
                  <a:lnTo>
                    <a:pt x="29" y="12"/>
                  </a:lnTo>
                  <a:lnTo>
                    <a:pt x="40" y="6"/>
                  </a:lnTo>
                  <a:lnTo>
                    <a:pt x="53" y="2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79" y="2"/>
                  </a:lnTo>
                  <a:lnTo>
                    <a:pt x="92" y="6"/>
                  </a:lnTo>
                  <a:lnTo>
                    <a:pt x="103" y="12"/>
                  </a:lnTo>
                  <a:lnTo>
                    <a:pt x="113" y="20"/>
                  </a:lnTo>
                  <a:lnTo>
                    <a:pt x="120" y="30"/>
                  </a:lnTo>
                  <a:lnTo>
                    <a:pt x="127" y="41"/>
                  </a:lnTo>
                  <a:lnTo>
                    <a:pt x="129" y="53"/>
                  </a:lnTo>
                  <a:lnTo>
                    <a:pt x="131" y="66"/>
                  </a:lnTo>
                  <a:lnTo>
                    <a:pt x="131" y="66"/>
                  </a:lnTo>
                  <a:close/>
                </a:path>
              </a:pathLst>
            </a:custGeom>
            <a:solidFill>
              <a:srgbClr val="656E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127C7F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0A2580-439A-1778-697D-57983A91C7C7}"/>
              </a:ext>
            </a:extLst>
          </p:cNvPr>
          <p:cNvGrpSpPr/>
          <p:nvPr/>
        </p:nvGrpSpPr>
        <p:grpSpPr>
          <a:xfrm>
            <a:off x="1193819" y="5726448"/>
            <a:ext cx="2539990" cy="492443"/>
            <a:chOff x="-488481" y="5366943"/>
            <a:chExt cx="2539989" cy="49244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4495E6-F75F-5C65-B294-75201CEFCCBC}"/>
                </a:ext>
              </a:extLst>
            </p:cNvPr>
            <p:cNvSpPr txBox="1"/>
            <p:nvPr/>
          </p:nvSpPr>
          <p:spPr>
            <a:xfrm>
              <a:off x="147173" y="5656641"/>
              <a:ext cx="151945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510A1D-EC65-DF50-E731-42132B94A080}"/>
                </a:ext>
              </a:extLst>
            </p:cNvPr>
            <p:cNvSpPr txBox="1"/>
            <p:nvPr/>
          </p:nvSpPr>
          <p:spPr>
            <a:xfrm>
              <a:off x="-488481" y="5366943"/>
              <a:ext cx="2539989" cy="49244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>
                  <a:solidFill>
                    <a:srgbClr val="FFFFFF"/>
                  </a:solidFill>
                </a:rPr>
                <a:t>Started as a SQL</a:t>
              </a:r>
              <a:r>
                <a:rPr lang="en-US" sz="1600" b="1"/>
                <a:t> Enterprise</a:t>
              </a:r>
            </a:p>
            <a:p>
              <a:pPr algn="ctr"/>
              <a:r>
                <a:rPr lang="en-US" sz="1600" b="1"/>
                <a:t>feature in SQL 2008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B47779-8563-0CDC-112E-DDB3D7903A85}"/>
              </a:ext>
            </a:extLst>
          </p:cNvPr>
          <p:cNvGrpSpPr/>
          <p:nvPr/>
        </p:nvGrpSpPr>
        <p:grpSpPr>
          <a:xfrm>
            <a:off x="4506391" y="5073675"/>
            <a:ext cx="2855461" cy="738664"/>
            <a:chOff x="-1272267" y="5215579"/>
            <a:chExt cx="4448503" cy="72447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5A74E2-10E4-9B5E-E9B8-B867DA7D2E12}"/>
                </a:ext>
              </a:extLst>
            </p:cNvPr>
            <p:cNvSpPr txBox="1"/>
            <p:nvPr/>
          </p:nvSpPr>
          <p:spPr>
            <a:xfrm>
              <a:off x="147173" y="5656641"/>
              <a:ext cx="151945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BCA149-CCB3-BA09-48FA-383E75C616D8}"/>
                </a:ext>
              </a:extLst>
            </p:cNvPr>
            <p:cNvSpPr txBox="1"/>
            <p:nvPr/>
          </p:nvSpPr>
          <p:spPr>
            <a:xfrm>
              <a:off x="-1272267" y="5215579"/>
              <a:ext cx="4448503" cy="72447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Data compression available in </a:t>
              </a:r>
              <a:endParaRPr lang="en-US"/>
            </a:p>
            <a:p>
              <a:pPr algn="ctr"/>
              <a:r>
                <a:rPr lang="en-US" sz="1600" b="1"/>
                <a:t>all Editions </a:t>
              </a:r>
              <a:endParaRPr lang="en-US"/>
            </a:p>
            <a:p>
              <a:pPr algn="ctr"/>
              <a:r>
                <a:rPr lang="en-US" sz="1600" b="1"/>
                <a:t>as of SQL 2016 SP1</a:t>
              </a:r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7FC27D-B4CB-1E25-E0E2-1E43746FC3B4}"/>
              </a:ext>
            </a:extLst>
          </p:cNvPr>
          <p:cNvGrpSpPr/>
          <p:nvPr/>
        </p:nvGrpSpPr>
        <p:grpSpPr>
          <a:xfrm>
            <a:off x="7417621" y="4600036"/>
            <a:ext cx="1519459" cy="474364"/>
            <a:chOff x="147173" y="5366943"/>
            <a:chExt cx="1519458" cy="4743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454F3-62F7-00BA-A773-AAA41730F3C8}"/>
                </a:ext>
              </a:extLst>
            </p:cNvPr>
            <p:cNvSpPr txBox="1"/>
            <p:nvPr/>
          </p:nvSpPr>
          <p:spPr>
            <a:xfrm>
              <a:off x="147173" y="5656641"/>
              <a:ext cx="151945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4C901B-A378-D6EB-2712-EE57AEF67583}"/>
                </a:ext>
              </a:extLst>
            </p:cNvPr>
            <p:cNvSpPr txBox="1"/>
            <p:nvPr/>
          </p:nvSpPr>
          <p:spPr>
            <a:xfrm>
              <a:off x="906870" y="5366943"/>
              <a:ext cx="64" cy="2462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1600" b="1">
                <a:solidFill>
                  <a:schemeClr val="accent4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51C997-78D8-F787-9EAE-C1AA0FC21B27}"/>
              </a:ext>
            </a:extLst>
          </p:cNvPr>
          <p:cNvGrpSpPr/>
          <p:nvPr/>
        </p:nvGrpSpPr>
        <p:grpSpPr>
          <a:xfrm>
            <a:off x="9498970" y="5015985"/>
            <a:ext cx="1519459" cy="435782"/>
            <a:chOff x="147173" y="5405525"/>
            <a:chExt cx="1519458" cy="43578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67BFC2-DB1D-7366-6A2E-A834B7F9413F}"/>
                </a:ext>
              </a:extLst>
            </p:cNvPr>
            <p:cNvSpPr txBox="1"/>
            <p:nvPr/>
          </p:nvSpPr>
          <p:spPr>
            <a:xfrm>
              <a:off x="147173" y="5656641"/>
              <a:ext cx="151945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7D06BA-0B1E-E3D2-0647-5F58E35C4414}"/>
                </a:ext>
              </a:extLst>
            </p:cNvPr>
            <p:cNvSpPr txBox="1"/>
            <p:nvPr/>
          </p:nvSpPr>
          <p:spPr>
            <a:xfrm>
              <a:off x="887579" y="5405525"/>
              <a:ext cx="64" cy="2462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endParaRPr lang="en-US" sz="1600" b="1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1C6809A-E435-46C0-CB74-804CC6647AB2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F34140C-1406-526B-C59B-2973F0C4A098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A7D7D09E-CC85-0CAC-DFB3-5FB2EFBCA1AC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604FA07D-939C-C38A-DBA4-FDB0148F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8234" y="4698358"/>
            <a:ext cx="504344" cy="62503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A631F489-2F46-DDDE-64E7-28CBF98D2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0926" y="4052104"/>
            <a:ext cx="711844" cy="64432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4F120C23-7984-79D1-1035-00B017098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2623" y="4534261"/>
            <a:ext cx="509287" cy="53846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6BB1DDE-044B-1C19-18B8-C25114E8081E}"/>
              </a:ext>
            </a:extLst>
          </p:cNvPr>
          <p:cNvGrpSpPr/>
          <p:nvPr/>
        </p:nvGrpSpPr>
        <p:grpSpPr>
          <a:xfrm>
            <a:off x="7413865" y="5575230"/>
            <a:ext cx="4158959" cy="637983"/>
            <a:chOff x="-2287610" y="5215579"/>
            <a:chExt cx="6479210" cy="62572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B5B1F10-A7E2-46CC-25BF-8B4299A0784F}"/>
                </a:ext>
              </a:extLst>
            </p:cNvPr>
            <p:cNvSpPr txBox="1"/>
            <p:nvPr/>
          </p:nvSpPr>
          <p:spPr>
            <a:xfrm>
              <a:off x="147173" y="5656641"/>
              <a:ext cx="151945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2B5D5-18E4-865F-B2CC-1A02627EA356}"/>
                </a:ext>
              </a:extLst>
            </p:cNvPr>
            <p:cNvSpPr txBox="1"/>
            <p:nvPr/>
          </p:nvSpPr>
          <p:spPr>
            <a:xfrm>
              <a:off x="-2287610" y="5215579"/>
              <a:ext cx="6479210" cy="4829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Introduces XML Compression as new</a:t>
              </a:r>
              <a:endParaRPr lang="en-US"/>
            </a:p>
            <a:p>
              <a:pPr algn="ctr"/>
              <a:r>
                <a:rPr lang="en-US" sz="1600" b="1"/>
                <a:t> feature on Columns and Indexes in SQL 2022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78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10E0-DE54-0F08-94BF-B0F22BEE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Types of Data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A214-1362-A529-B961-34B5449AE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749" y="1718301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b="1"/>
              <a:t>Row Compression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2.  </a:t>
            </a:r>
            <a:r>
              <a:rPr lang="en-US" b="1"/>
              <a:t>Page Compression</a:t>
            </a: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 sz="2800"/>
          </a:p>
          <a:p>
            <a:pPr marL="457200" lvl="1" indent="0">
              <a:buNone/>
            </a:pPr>
            <a:endParaRPr lang="en-US" sz="28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E6BEA-D816-1F7C-5571-20C5AEB569E1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59322C-A825-4E14-616C-69A014EC541B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D5F929D8-9402-69DA-0E03-583CC88F7279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3C556B-6E07-35A7-3634-4ED2392DFEAC}"/>
              </a:ext>
            </a:extLst>
          </p:cNvPr>
          <p:cNvSpPr txBox="1">
            <a:spLocks/>
          </p:cNvSpPr>
          <p:nvPr/>
        </p:nvSpPr>
        <p:spPr>
          <a:xfrm>
            <a:off x="6344358" y="160515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3. Compress/Decompress Functions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4.      </a:t>
            </a:r>
            <a:r>
              <a:rPr lang="en-US" b="1"/>
              <a:t>XML Compression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112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DF15-9C15-8833-B910-800C4DC4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59DC-A147-25C9-1125-F21A5B60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Row and Page Data Compression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C1733-D527-579D-E5A6-E2DD8EA85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2867"/>
            <a:ext cx="5181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/>
              <a:t>Page Compression</a:t>
            </a:r>
          </a:p>
          <a:p>
            <a:r>
              <a:rPr lang="en-US" sz="1600"/>
              <a:t>Applies Row Compression</a:t>
            </a:r>
          </a:p>
          <a:p>
            <a:r>
              <a:rPr lang="en-US" sz="1600">
                <a:ea typeface="+mn-lt"/>
                <a:cs typeface="+mn-lt"/>
              </a:rPr>
              <a:t>Applies prefix compression (storing repeated prefix values once per page)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Implements dictionary compression (replacing repeated values with pointers)</a:t>
            </a:r>
            <a:endParaRPr lang="en-US" sz="1600"/>
          </a:p>
          <a:p>
            <a:pPr marL="0" indent="0">
              <a:buNone/>
            </a:pPr>
            <a:r>
              <a:rPr lang="en-US" sz="2000" b="1"/>
              <a:t>Benefits:</a:t>
            </a:r>
            <a:endParaRPr lang="en-US" b="1"/>
          </a:p>
          <a:p>
            <a:pPr marL="342900" indent="-342900"/>
            <a:r>
              <a:rPr lang="en-US" sz="1600"/>
              <a:t>Higher space savings</a:t>
            </a:r>
          </a:p>
          <a:p>
            <a:pPr marL="342900" indent="-342900"/>
            <a:r>
              <a:rPr lang="en-US" sz="1600"/>
              <a:t>Reduces number of I/O operations</a:t>
            </a:r>
          </a:p>
          <a:p>
            <a:pPr marL="342900" indent="-342900"/>
            <a:r>
              <a:rPr lang="en-US" sz="1600"/>
              <a:t>Automatically applied to new data or changed data</a:t>
            </a:r>
          </a:p>
          <a:p>
            <a:pPr marL="342900" indent="-342900"/>
            <a:r>
              <a:rPr lang="en-US" sz="1600"/>
              <a:t>Transparent to users and applications</a:t>
            </a:r>
          </a:p>
          <a:p>
            <a:pPr marL="0" indent="0">
              <a:buNone/>
            </a:pPr>
            <a:r>
              <a:rPr lang="en-US" sz="2000" b="1"/>
              <a:t>Example: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1600"/>
              <a:t>Values abcd1234, abcd456, and abcd789 will store </a:t>
            </a:r>
            <a:r>
              <a:rPr lang="en-US" sz="1600" err="1"/>
              <a:t>abcd</a:t>
            </a:r>
            <a:r>
              <a:rPr lang="en-US" sz="1600"/>
              <a:t> as a prefix and reference it for each value.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4592A9-C7C7-6F6E-CBD0-549C0D53DDED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E1D7CB-1F81-CEC4-A402-3917C76D6E65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EEF368C-1DC2-2347-40F8-DE5AC55DC478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D9867C0-695A-143D-2C29-16E259F7CAA5}"/>
              </a:ext>
            </a:extLst>
          </p:cNvPr>
          <p:cNvSpPr txBox="1">
            <a:spLocks/>
          </p:cNvSpPr>
          <p:nvPr/>
        </p:nvSpPr>
        <p:spPr>
          <a:xfrm>
            <a:off x="917532" y="158136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Row Compression</a:t>
            </a:r>
          </a:p>
          <a:p>
            <a:r>
              <a:rPr lang="en-US" sz="1600"/>
              <a:t>Stored fixed-length data types like CHAR, NCHAR, and BINARY are stored as variable-length data type by not storing blank spaces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Benefits:</a:t>
            </a:r>
            <a:endParaRPr lang="en-US" b="1"/>
          </a:p>
          <a:p>
            <a:pPr marL="342900" indent="-342900"/>
            <a:r>
              <a:rPr lang="en-US" sz="1600"/>
              <a:t>Moderate space savings on disk (could be 20% - 40% savings)</a:t>
            </a:r>
          </a:p>
          <a:p>
            <a:pPr marL="342900" indent="-342900"/>
            <a:r>
              <a:rPr lang="en-US" sz="1600"/>
              <a:t>Low CPU overhead</a:t>
            </a:r>
          </a:p>
          <a:p>
            <a:pPr marL="342900" indent="-342900"/>
            <a:r>
              <a:rPr lang="en-US" sz="1600"/>
              <a:t>Automatically applied to new data or changed data</a:t>
            </a:r>
          </a:p>
          <a:p>
            <a:pPr marL="342900" indent="-342900"/>
            <a:r>
              <a:rPr lang="en-US" sz="1600"/>
              <a:t>Transparent to users and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Example: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1600"/>
              <a:t>Char(20) – if only using 5 characters, will convert to varchar(5) and strip out the blank characters</a:t>
            </a:r>
          </a:p>
          <a:p>
            <a:pPr>
              <a:buFont typeface="Arial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3493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A894D-1201-FC7E-2BAD-F406C7EE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B9A9F4-2959-7FC8-8135-2355B2279903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41BD0E-5C69-F5B8-C801-EA58E7832CEA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2603C82A-53CD-B5B4-D7C2-8F3619D8C256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20800A1-5D3E-0F41-08BF-F72B176C2849}"/>
              </a:ext>
            </a:extLst>
          </p:cNvPr>
          <p:cNvSpPr txBox="1">
            <a:spLocks/>
          </p:cNvSpPr>
          <p:nvPr/>
        </p:nvSpPr>
        <p:spPr>
          <a:xfrm>
            <a:off x="659955" y="44373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Prefix Compression</a:t>
            </a:r>
          </a:p>
          <a:p>
            <a:endParaRPr lang="en-US" sz="1600"/>
          </a:p>
          <a:p>
            <a:pPr>
              <a:buFont typeface="Arial"/>
              <a:buChar char="•"/>
            </a:pPr>
            <a:endParaRPr lang="en-US" sz="1600"/>
          </a:p>
        </p:txBody>
      </p:sp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2BC91673-AC88-C417-0A3A-4AA962E7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895" y="1062507"/>
            <a:ext cx="2882126" cy="563450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820C2-F703-D5C3-232B-1090F23BE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135" y="1066800"/>
            <a:ext cx="4418644" cy="5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DEF1-E58E-A019-9246-79DAAACD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3327A9-C5E2-4D4B-5E50-603AAEEE791B}"/>
              </a:ext>
            </a:extLst>
          </p:cNvPr>
          <p:cNvCxnSpPr/>
          <p:nvPr/>
        </p:nvCxnSpPr>
        <p:spPr>
          <a:xfrm>
            <a:off x="0" y="448847"/>
            <a:ext cx="12191998" cy="0"/>
          </a:xfrm>
          <a:prstGeom prst="straightConnector1">
            <a:avLst/>
          </a:prstGeom>
          <a:ln>
            <a:solidFill>
              <a:srgbClr val="DCDF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04C915-FF1A-2A89-BC55-FC7837B7FFB7}"/>
              </a:ext>
            </a:extLst>
          </p:cNvPr>
          <p:cNvSpPr txBox="1"/>
          <p:nvPr/>
        </p:nvSpPr>
        <p:spPr>
          <a:xfrm>
            <a:off x="9775961" y="181113"/>
            <a:ext cx="2766992" cy="24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>
                <a:latin typeface="Verdana" panose="020B0604030504040204" pitchFamily="34" charset="0"/>
                <a:ea typeface="Verdana" panose="020B0604030504040204" pitchFamily="34" charset="0"/>
                <a:cs typeface="Roboto" panose="02000000000000000000" pitchFamily="2" charset="0"/>
              </a:rPr>
              <a:t>We Are What’s Next.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26666DCB-E6A2-37C7-3A1A-4E5E72A32ADC}"/>
              </a:ext>
            </a:extLst>
          </p:cNvPr>
          <p:cNvSpPr/>
          <p:nvPr/>
        </p:nvSpPr>
        <p:spPr>
          <a:xfrm>
            <a:off x="11640548" y="38744"/>
            <a:ext cx="257884" cy="391136"/>
          </a:xfrm>
          <a:custGeom>
            <a:avLst/>
            <a:gdLst/>
            <a:ahLst/>
            <a:cxnLst/>
            <a:rect l="l" t="t" r="r" b="b"/>
            <a:pathLst>
              <a:path w="2830341" h="5028261">
                <a:moveTo>
                  <a:pt x="0" y="0"/>
                </a:moveTo>
                <a:lnTo>
                  <a:pt x="2830340" y="0"/>
                </a:lnTo>
                <a:lnTo>
                  <a:pt x="2830340" y="5028261"/>
                </a:lnTo>
                <a:lnTo>
                  <a:pt x="0" y="502826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lum bright="70000" contrast="-70000"/>
            </a:blip>
            <a:srcRect/>
            <a:stretch>
              <a:fillRect b="-1321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64F237-AABD-740A-C19D-6B5E99AE254C}"/>
              </a:ext>
            </a:extLst>
          </p:cNvPr>
          <p:cNvSpPr txBox="1">
            <a:spLocks/>
          </p:cNvSpPr>
          <p:nvPr/>
        </p:nvSpPr>
        <p:spPr>
          <a:xfrm>
            <a:off x="659955" y="44373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Dictionary Compression</a:t>
            </a:r>
          </a:p>
          <a:p>
            <a:endParaRPr lang="en-US" sz="1600"/>
          </a:p>
          <a:p>
            <a:pPr>
              <a:buFont typeface="Arial"/>
              <a:buChar char="•"/>
            </a:pPr>
            <a:endParaRPr lang="en-US" sz="160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396CFF-2A89-4DD0-6BCA-5BD8DC5F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425451"/>
            <a:ext cx="10276115" cy="43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</Words>
  <Application>Microsoft Office PowerPoint</Application>
  <PresentationFormat>Widescreen</PresentationFormat>
  <Paragraphs>269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Calibri Light</vt:lpstr>
      <vt:lpstr>Consolas</vt:lpstr>
      <vt:lpstr>Courier New</vt:lpstr>
      <vt:lpstr>Courier New,monospace</vt:lpstr>
      <vt:lpstr>Roboto</vt:lpstr>
      <vt:lpstr>Verdana</vt:lpstr>
      <vt:lpstr>Wingdings</vt:lpstr>
      <vt:lpstr>Wingdings,Sans-Serif</vt:lpstr>
      <vt:lpstr>Office Theme</vt:lpstr>
      <vt:lpstr>Accelerating SQL Database Performance with Data Compression</vt:lpstr>
      <vt:lpstr>PowerPoint Presentation</vt:lpstr>
      <vt:lpstr>Today's Agenda</vt:lpstr>
      <vt:lpstr>What is Data Compression?</vt:lpstr>
      <vt:lpstr>History of SQL Data Compression</vt:lpstr>
      <vt:lpstr>Types of Data Compression</vt:lpstr>
      <vt:lpstr>Row and Page Data Compression</vt:lpstr>
      <vt:lpstr>PowerPoint Presentation</vt:lpstr>
      <vt:lpstr>PowerPoint Presentation</vt:lpstr>
      <vt:lpstr>PowerPoint Presentation</vt:lpstr>
      <vt:lpstr>Syntax and Application</vt:lpstr>
      <vt:lpstr>Pros vs. Cons of Data Compression</vt:lpstr>
      <vt:lpstr>Real-life Examples of Data Compression</vt:lpstr>
      <vt:lpstr>Stackoverflow Users Table</vt:lpstr>
      <vt:lpstr>Stackoverflow Users Table</vt:lpstr>
      <vt:lpstr>Stackoverflow Users Table</vt:lpstr>
      <vt:lpstr>Stackoverflow Users Table</vt:lpstr>
      <vt:lpstr>Stackoverflow Users Table</vt:lpstr>
      <vt:lpstr>Stackoverflow Users Table</vt:lpstr>
      <vt:lpstr>Closer Look @ Buffer Pool</vt:lpstr>
      <vt:lpstr>Compress / Decompress Functions</vt:lpstr>
      <vt:lpstr>Function Syntax</vt:lpstr>
      <vt:lpstr>Sample  (100000 Rows)</vt:lpstr>
      <vt:lpstr>How to Create a New Uncompressed Table (Cont.)</vt:lpstr>
      <vt:lpstr>Convert/Cast with Decompress</vt:lpstr>
      <vt:lpstr>Comparison Results</vt:lpstr>
      <vt:lpstr>XML Compression</vt:lpstr>
      <vt:lpstr>Resources and Tools for Compression</vt:lpstr>
      <vt:lpstr>Should I use Row or Page Compression?</vt:lpstr>
      <vt:lpstr>Row or Page Compression?</vt:lpstr>
      <vt:lpstr>Use Tools</vt:lpstr>
      <vt:lpstr>Row or Page Compression?</vt:lpstr>
      <vt:lpstr>Test Pattern to Find Results</vt:lpstr>
      <vt:lpstr>Test Pattern Results Examples</vt:lpstr>
      <vt:lpstr>Test Pattern Results Examples</vt:lpstr>
      <vt:lpstr>Test Pattern Source</vt:lpstr>
      <vt:lpstr>Test Pattern Source – Find original</vt:lpstr>
      <vt:lpstr>Time for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Hailee Mauney</dc:creator>
  <cp:lastModifiedBy>Corbett Hambrick</cp:lastModifiedBy>
  <cp:revision>5</cp:revision>
  <dcterms:created xsi:type="dcterms:W3CDTF">2025-03-11T15:34:24Z</dcterms:created>
  <dcterms:modified xsi:type="dcterms:W3CDTF">2025-04-10T14:25:03Z</dcterms:modified>
</cp:coreProperties>
</file>